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wmf" ContentType="image/x-wmf"/>
  <Default Extension="png" ContentType="image/png"/>
  <Default Extension="gif" ContentType="image/gif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8" r:id="rId3"/>
  </p:sldMasterIdLst>
  <p:notesMasterIdLst>
    <p:notesMasterId r:id="rId12"/>
  </p:notesMasterIdLst>
  <p:sldIdLst>
    <p:sldId id="258" r:id="rId4"/>
    <p:sldId id="847" r:id="rId5"/>
    <p:sldId id="567" r:id="rId6"/>
    <p:sldId id="914" r:id="rId7"/>
    <p:sldId id="635" r:id="rId8"/>
    <p:sldId id="915" r:id="rId9"/>
    <p:sldId id="916" r:id="rId10"/>
    <p:sldId id="917" r:id="rId11"/>
    <p:sldId id="918" r:id="rId13"/>
    <p:sldId id="919" r:id="rId14"/>
    <p:sldId id="920" r:id="rId15"/>
    <p:sldId id="921" r:id="rId16"/>
    <p:sldId id="922" r:id="rId17"/>
    <p:sldId id="652" r:id="rId18"/>
    <p:sldId id="636" r:id="rId19"/>
    <p:sldId id="655" r:id="rId20"/>
    <p:sldId id="880" r:id="rId21"/>
    <p:sldId id="882" r:id="rId22"/>
    <p:sldId id="881" r:id="rId23"/>
    <p:sldId id="885" r:id="rId24"/>
    <p:sldId id="883" r:id="rId25"/>
    <p:sldId id="656" r:id="rId26"/>
    <p:sldId id="659" r:id="rId27"/>
    <p:sldId id="848" r:id="rId28"/>
    <p:sldId id="878" r:id="rId29"/>
    <p:sldId id="877" r:id="rId30"/>
    <p:sldId id="849" r:id="rId31"/>
    <p:sldId id="875" r:id="rId32"/>
    <p:sldId id="638" r:id="rId33"/>
    <p:sldId id="654" r:id="rId34"/>
    <p:sldId id="660" r:id="rId35"/>
    <p:sldId id="661" r:id="rId36"/>
    <p:sldId id="852" r:id="rId37"/>
    <p:sldId id="662" r:id="rId38"/>
    <p:sldId id="850" r:id="rId39"/>
    <p:sldId id="663" r:id="rId40"/>
    <p:sldId id="664" r:id="rId41"/>
    <p:sldId id="665" r:id="rId42"/>
    <p:sldId id="666" r:id="rId43"/>
    <p:sldId id="667" r:id="rId44"/>
    <p:sldId id="907" r:id="rId45"/>
    <p:sldId id="908" r:id="rId46"/>
    <p:sldId id="909" r:id="rId47"/>
    <p:sldId id="910" r:id="rId48"/>
    <p:sldId id="911" r:id="rId49"/>
    <p:sldId id="912" r:id="rId50"/>
    <p:sldId id="913" r:id="rId5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AEDFA"/>
    <a:srgbClr val="FF9900"/>
    <a:srgbClr val="FFFF00"/>
    <a:srgbClr val="006600"/>
    <a:srgbClr val="CC66FF"/>
    <a:srgbClr val="00CC00"/>
    <a:srgbClr val="CC0099"/>
    <a:srgbClr val="009999"/>
    <a:srgbClr val="85ABFF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43" autoAdjust="0"/>
    <p:restoredTop sz="98640" autoAdjust="0"/>
  </p:normalViewPr>
  <p:slideViewPr>
    <p:cSldViewPr snapToGrid="0">
      <p:cViewPr varScale="1">
        <p:scale>
          <a:sx n="91" d="100"/>
          <a:sy n="91" d="100"/>
        </p:scale>
        <p:origin x="102" y="816"/>
      </p:cViewPr>
      <p:guideLst>
        <p:guide orient="horz" pos="977"/>
        <p:guide pos="207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40" d="100"/>
        <a:sy n="14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4" Type="http://schemas.openxmlformats.org/officeDocument/2006/relationships/tableStyles" Target="tableStyles.xml"/><Relationship Id="rId53" Type="http://schemas.openxmlformats.org/officeDocument/2006/relationships/viewProps" Target="viewProps.xml"/><Relationship Id="rId52" Type="http://schemas.openxmlformats.org/officeDocument/2006/relationships/presProps" Target="presProps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" Type="http://schemas.openxmlformats.org/officeDocument/2006/relationships/slide" Target="slides/slide2.xml"/><Relationship Id="rId49" Type="http://schemas.openxmlformats.org/officeDocument/2006/relationships/slide" Target="slides/slide4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0" Type="http://schemas.openxmlformats.org/officeDocument/2006/relationships/slide" Target="slides/slide36.xml"/><Relationship Id="rId4" Type="http://schemas.openxmlformats.org/officeDocument/2006/relationships/slide" Target="slides/slide1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notesMaster" Target="notesMasters/notesMaster1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.wmf"/><Relationship Id="rId2" Type="http://schemas.openxmlformats.org/officeDocument/2006/relationships/image" Target="../media/image9.wmf"/><Relationship Id="rId1" Type="http://schemas.openxmlformats.org/officeDocument/2006/relationships/image" Target="../media/image8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758337-D373-401A-892D-7766A648A3F5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E47A52-EDBE-4128-A1AF-FB91DAABE4F5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9D11D-5857-48CF-ABB8-89B8AC9FD03C}" type="slidenum">
              <a:rPr lang="en-US" smtClean="0">
                <a:solidFill>
                  <a:prstClr val="black"/>
                </a:solidFill>
              </a:rPr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If you don’t know how to do this math, don’t worry. It’s not required for the course.</a:t>
            </a:r>
            <a:r>
              <a:rPr lang="en-US" baseline="0" dirty="0" smtClean="0"/>
              <a:t> Besides, this is what we have computers for.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9D11D-5857-48CF-ABB8-89B8AC9FD03C}" type="slidenum">
              <a:rPr lang="en-US" smtClean="0">
                <a:solidFill>
                  <a:prstClr val="black"/>
                </a:solidFill>
              </a:rPr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Jordan, M.I. (1986). Serial order: A parallel distributed processing approach.</a:t>
            </a:r>
            <a:r>
              <a:rPr lang="en-US" baseline="0" dirty="0" smtClean="0"/>
              <a:t> </a:t>
            </a:r>
            <a:endParaRPr lang="en-US" baseline="0" dirty="0" smtClean="0"/>
          </a:p>
          <a:p>
            <a:r>
              <a:rPr lang="en-US" baseline="0" dirty="0" smtClean="0"/>
              <a:t>LSTM (1997)</a:t>
            </a:r>
            <a:endParaRPr lang="en-US" baseline="0" dirty="0" smtClean="0"/>
          </a:p>
          <a:p>
            <a:r>
              <a:rPr lang="en-US" baseline="0" dirty="0" smtClean="0"/>
              <a:t>Predecessor to CNNs first introduced in 1980, developed in 1988, improved in 1998.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E47A52-EDBE-4128-A1AF-FB91DAABE4F5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Jordan, M.I. (1986). Serial order: A parallel distributed processing approach.</a:t>
            </a:r>
            <a:r>
              <a:rPr lang="en-US" baseline="0" dirty="0" smtClean="0"/>
              <a:t> </a:t>
            </a:r>
            <a:endParaRPr lang="en-US" baseline="0" dirty="0" smtClean="0"/>
          </a:p>
          <a:p>
            <a:r>
              <a:rPr lang="en-US" baseline="0" dirty="0" smtClean="0"/>
              <a:t>LSTM (1997)</a:t>
            </a:r>
            <a:endParaRPr lang="en-US" baseline="0" dirty="0" smtClean="0"/>
          </a:p>
          <a:p>
            <a:r>
              <a:rPr lang="en-US" baseline="0" dirty="0" smtClean="0"/>
              <a:t>Predecessor to CNNs first introduced in 1980, developed in 1988, improved in 1998.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E47A52-EDBE-4128-A1AF-FB91DAABE4F5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6610" y="1550804"/>
            <a:ext cx="11380983" cy="2049713"/>
          </a:xfrm>
          <a:prstGeom prst="rect">
            <a:avLst/>
          </a:prstGeom>
          <a:effectLst>
            <a:innerShdw blurRad="482600" dist="50800" dir="13500000">
              <a:srgbClr val="000000">
                <a:alpha val="37000"/>
              </a:srgbClr>
            </a:innerShdw>
          </a:effectLst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/>
          <a:lstStyle>
            <a:lvl1pPr>
              <a:defRPr sz="5335" b="0" i="0" cap="none">
                <a:solidFill>
                  <a:srgbClr val="011C3C"/>
                </a:solidFill>
                <a:latin typeface="Lucida Grande" panose="020B0600040502020204"/>
                <a:cs typeface="Lucida Grande" panose="020B0600040502020204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80470" y="3886200"/>
            <a:ext cx="10044140" cy="1752600"/>
          </a:xfrm>
        </p:spPr>
        <p:txBody>
          <a:bodyPr>
            <a:normAutofit/>
          </a:bodyPr>
          <a:lstStyle>
            <a:lvl1pPr marL="0" indent="0" algn="ctr">
              <a:buNone/>
              <a:defRPr sz="4135" b="1" i="1">
                <a:solidFill>
                  <a:srgbClr val="FF00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Georgia" panose="02040502050405020303"/>
                <a:cs typeface="Georgia" panose="02040502050405020303"/>
              </a:defRPr>
            </a:lvl1pPr>
            <a:lvl2pPr marL="609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8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6610" y="1550804"/>
            <a:ext cx="11380983" cy="2049713"/>
          </a:xfrm>
          <a:prstGeom prst="rect">
            <a:avLst/>
          </a:prstGeom>
          <a:effectLst>
            <a:innerShdw blurRad="482600" dist="50800" dir="13500000">
              <a:srgbClr val="000000">
                <a:alpha val="37000"/>
              </a:srgbClr>
            </a:innerShdw>
          </a:effectLst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/>
          <a:lstStyle>
            <a:lvl1pPr>
              <a:defRPr sz="5335" b="0" i="0" cap="none">
                <a:solidFill>
                  <a:srgbClr val="011C3C"/>
                </a:solidFill>
                <a:latin typeface="Lucida Grande" panose="020B0600040502020204"/>
                <a:cs typeface="Lucida Grande" panose="020B0600040502020204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80470" y="3886200"/>
            <a:ext cx="10044140" cy="1752600"/>
          </a:xfrm>
        </p:spPr>
        <p:txBody>
          <a:bodyPr>
            <a:normAutofit/>
          </a:bodyPr>
          <a:lstStyle>
            <a:lvl1pPr marL="0" indent="0" algn="ctr">
              <a:buNone/>
              <a:defRPr sz="4135" b="1" i="1">
                <a:solidFill>
                  <a:srgbClr val="FF00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Georgia" panose="02040502050405020303"/>
                <a:cs typeface="Georgia" panose="02040502050405020303"/>
              </a:defRPr>
            </a:lvl1pPr>
            <a:lvl2pPr marL="609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8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8667" y="523295"/>
            <a:ext cx="11243733" cy="935791"/>
          </a:xfrm>
          <a:prstGeom prst="rect">
            <a:avLst/>
          </a:prstGeom>
        </p:spPr>
        <p:txBody>
          <a:bodyPr/>
          <a:lstStyle>
            <a:lvl1pPr>
              <a:defRPr sz="4665" b="1" i="0" cap="none">
                <a:solidFill>
                  <a:srgbClr val="FF00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Georgia" panose="02040502050405020303"/>
                <a:cs typeface="Georgia" panose="02040502050405020303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2082338"/>
            <a:ext cx="10972800" cy="3603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290" y="1024913"/>
            <a:ext cx="11550316" cy="1362075"/>
          </a:xfrm>
          <a:prstGeom prst="rect">
            <a:avLst/>
          </a:prstGeom>
        </p:spPr>
        <p:txBody>
          <a:bodyPr anchor="t"/>
          <a:lstStyle>
            <a:lvl1pPr algn="ctr">
              <a:defRPr sz="4665" b="0" cap="none">
                <a:solidFill>
                  <a:srgbClr val="011C3C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3689684"/>
            <a:ext cx="10363200" cy="717216"/>
          </a:xfrm>
        </p:spPr>
        <p:txBody>
          <a:bodyPr anchor="b">
            <a:normAutofit/>
          </a:bodyPr>
          <a:lstStyle>
            <a:lvl1pPr marL="0" indent="0" algn="ctr">
              <a:buNone/>
              <a:defRPr sz="3200">
                <a:solidFill>
                  <a:srgbClr val="FDC227"/>
                </a:solidFill>
              </a:defRPr>
            </a:lvl1pPr>
            <a:lvl2pPr marL="609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200" indent="0">
              <a:buNone/>
              <a:defRPr sz="2135">
                <a:solidFill>
                  <a:schemeClr val="tx1">
                    <a:tint val="75000"/>
                  </a:schemeClr>
                </a:solidFill>
              </a:defRPr>
            </a:lvl3pPr>
            <a:lvl4pPr marL="1828800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4pPr>
            <a:lvl5pPr marL="2438400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5pPr>
            <a:lvl6pPr marL="3048000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6pPr>
            <a:lvl7pPr marL="3657600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7pPr>
            <a:lvl8pPr marL="4267200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8pPr>
            <a:lvl9pPr marL="4876800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1200" y="663972"/>
            <a:ext cx="10972800" cy="936229"/>
          </a:xfrm>
          <a:prstGeom prst="rect">
            <a:avLst/>
          </a:prstGeom>
        </p:spPr>
        <p:txBody>
          <a:bodyPr/>
          <a:lstStyle>
            <a:lvl1pPr>
              <a:defRPr sz="4265" b="0" i="0" cap="none">
                <a:solidFill>
                  <a:srgbClr val="011C3C"/>
                </a:solidFill>
                <a:latin typeface="Lucida Grande" panose="020B0600040502020204"/>
                <a:cs typeface="Lucida Grande" panose="020B0600040502020204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400" b="0" i="0">
                <a:solidFill>
                  <a:srgbClr val="FDC227"/>
                </a:solidFill>
                <a:latin typeface="Lucida Grande" panose="020B0600040502020204"/>
                <a:cs typeface="Lucida Grande" panose="020B0600040502020204"/>
              </a:defRPr>
            </a:lvl1pPr>
            <a:lvl2pPr>
              <a:defRPr sz="2135" b="0" i="0">
                <a:latin typeface="Lucida Grande" panose="020B0600040502020204"/>
                <a:cs typeface="Lucida Grande" panose="020B0600040502020204"/>
              </a:defRPr>
            </a:lvl2pPr>
            <a:lvl3pPr>
              <a:defRPr sz="2135" b="0" i="0">
                <a:latin typeface="Lucida Grande" panose="020B0600040502020204"/>
                <a:cs typeface="Lucida Grande" panose="020B0600040502020204"/>
              </a:defRPr>
            </a:lvl3pPr>
            <a:lvl4pPr>
              <a:defRPr sz="2135" b="0" i="0">
                <a:latin typeface="Lucida Grande" panose="020B0600040502020204"/>
                <a:cs typeface="Lucida Grande" panose="020B0600040502020204"/>
              </a:defRPr>
            </a:lvl4pPr>
            <a:lvl5pPr>
              <a:defRPr sz="2135" b="0" i="0">
                <a:latin typeface="Lucida Grande" panose="020B0600040502020204"/>
                <a:cs typeface="Lucida Grande" panose="020B0600040502020204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400" b="0" i="0">
                <a:solidFill>
                  <a:srgbClr val="FDC227"/>
                </a:solidFill>
                <a:latin typeface="Lucida Grande" panose="020B0600040502020204"/>
                <a:cs typeface="Lucida Grande" panose="020B0600040502020204"/>
              </a:defRPr>
            </a:lvl1pPr>
            <a:lvl2pPr>
              <a:defRPr sz="2135" b="0" i="0">
                <a:latin typeface="Lucida Grande" panose="020B0600040502020204"/>
                <a:cs typeface="Lucida Grande" panose="020B0600040502020204"/>
              </a:defRPr>
            </a:lvl2pPr>
            <a:lvl3pPr>
              <a:defRPr sz="2135" b="0" i="0">
                <a:latin typeface="Lucida Grande" panose="020B0600040502020204"/>
                <a:cs typeface="Lucida Grande" panose="020B0600040502020204"/>
              </a:defRPr>
            </a:lvl3pPr>
            <a:lvl4pPr>
              <a:defRPr sz="2135" b="0" i="0">
                <a:latin typeface="Lucida Grande" panose="020B0600040502020204"/>
                <a:cs typeface="Lucida Grande" panose="020B0600040502020204"/>
              </a:defRPr>
            </a:lvl4pPr>
            <a:lvl5pPr>
              <a:defRPr sz="2135" b="0" i="0">
                <a:latin typeface="Lucida Grande" panose="020B0600040502020204"/>
                <a:cs typeface="Lucida Grande" panose="020B0600040502020204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15484"/>
            <a:ext cx="10972800" cy="919629"/>
          </a:xfrm>
          <a:prstGeom prst="rect">
            <a:avLst/>
          </a:prstGeom>
        </p:spPr>
        <p:txBody>
          <a:bodyPr/>
          <a:lstStyle>
            <a:lvl1pPr>
              <a:defRPr sz="4265" b="0" i="0" cap="none">
                <a:solidFill>
                  <a:srgbClr val="011C3C"/>
                </a:solidFill>
                <a:latin typeface="Lucida Grande" panose="020B0600040502020204"/>
                <a:cs typeface="Lucida Grande" panose="020B0600040502020204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3"/>
          </a:xfrm>
        </p:spPr>
        <p:txBody>
          <a:bodyPr anchor="b">
            <a:normAutofit/>
          </a:bodyPr>
          <a:lstStyle>
            <a:lvl1pPr marL="0" indent="0" algn="ctr">
              <a:buNone/>
              <a:defRPr sz="2665" b="0" i="0">
                <a:solidFill>
                  <a:srgbClr val="FDC227"/>
                </a:solidFill>
                <a:effectLst/>
                <a:latin typeface="Lucida Grande" panose="020B0600040502020204"/>
                <a:cs typeface="Lucida Grande" panose="020B0600040502020204"/>
              </a:defRPr>
            </a:lvl1pPr>
            <a:lvl2pPr marL="609600" indent="0">
              <a:buNone/>
              <a:defRPr sz="2665" b="1"/>
            </a:lvl2pPr>
            <a:lvl3pPr marL="1219200" indent="0">
              <a:buNone/>
              <a:defRPr sz="2400" b="1"/>
            </a:lvl3pPr>
            <a:lvl4pPr marL="1828800" indent="0">
              <a:buNone/>
              <a:defRPr sz="2135" b="1"/>
            </a:lvl4pPr>
            <a:lvl5pPr marL="2438400" indent="0">
              <a:buNone/>
              <a:defRPr sz="2135" b="1"/>
            </a:lvl5pPr>
            <a:lvl6pPr marL="3048000" indent="0">
              <a:buNone/>
              <a:defRPr sz="2135" b="1"/>
            </a:lvl6pPr>
            <a:lvl7pPr marL="3657600" indent="0">
              <a:buNone/>
              <a:defRPr sz="2135" b="1"/>
            </a:lvl7pPr>
            <a:lvl8pPr marL="4267200" indent="0">
              <a:buNone/>
              <a:defRPr sz="2135" b="1"/>
            </a:lvl8pPr>
            <a:lvl9pPr marL="4876800" indent="0">
              <a:buNone/>
              <a:defRPr sz="2135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424140"/>
            <a:ext cx="5386917" cy="3951288"/>
          </a:xfrm>
        </p:spPr>
        <p:txBody>
          <a:bodyPr/>
          <a:lstStyle>
            <a:lvl1pPr>
              <a:defRPr sz="2400">
                <a:latin typeface="Lucida Grande" panose="020B0600040502020204"/>
                <a:cs typeface="Lucida Grande" panose="020B0600040502020204"/>
              </a:defRPr>
            </a:lvl1pPr>
            <a:lvl2pPr>
              <a:defRPr sz="2135">
                <a:latin typeface="Lucida Grande" panose="020B0600040502020204"/>
                <a:cs typeface="Lucida Grande" panose="020B0600040502020204"/>
              </a:defRPr>
            </a:lvl2pPr>
            <a:lvl3pPr>
              <a:defRPr sz="2135">
                <a:latin typeface="Lucida Grande" panose="020B0600040502020204"/>
                <a:cs typeface="Lucida Grande" panose="020B0600040502020204"/>
              </a:defRPr>
            </a:lvl3pPr>
            <a:lvl4pPr>
              <a:defRPr sz="2135">
                <a:latin typeface="Lucida Grande" panose="020B0600040502020204"/>
                <a:cs typeface="Lucida Grande" panose="020B0600040502020204"/>
              </a:defRPr>
            </a:lvl4pPr>
            <a:lvl5pPr>
              <a:defRPr sz="2135">
                <a:latin typeface="Lucida Grande" panose="020B0600040502020204"/>
                <a:cs typeface="Lucida Grande" panose="020B0600040502020204"/>
              </a:defRPr>
            </a:lvl5pPr>
            <a:lvl6pPr>
              <a:defRPr sz="2135"/>
            </a:lvl6pPr>
            <a:lvl7pPr>
              <a:defRPr sz="2135"/>
            </a:lvl7pPr>
            <a:lvl8pPr>
              <a:defRPr sz="2135"/>
            </a:lvl8pPr>
            <a:lvl9pPr>
              <a:defRPr sz="2135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8" y="1535113"/>
            <a:ext cx="5389033" cy="639763"/>
          </a:xfrm>
        </p:spPr>
        <p:txBody>
          <a:bodyPr anchor="b">
            <a:normAutofit/>
          </a:bodyPr>
          <a:lstStyle>
            <a:lvl1pPr marL="0" indent="0" algn="ctr">
              <a:buNone/>
              <a:defRPr sz="2665" b="0">
                <a:solidFill>
                  <a:srgbClr val="FDC227"/>
                </a:solidFill>
                <a:effectLst/>
                <a:latin typeface="Lucida Grande" panose="020B0600040502020204"/>
                <a:cs typeface="Lucida Grande" panose="020B0600040502020204"/>
              </a:defRPr>
            </a:lvl1pPr>
            <a:lvl2pPr marL="609600" indent="0">
              <a:buNone/>
              <a:defRPr sz="2665" b="1"/>
            </a:lvl2pPr>
            <a:lvl3pPr marL="1219200" indent="0">
              <a:buNone/>
              <a:defRPr sz="2400" b="1"/>
            </a:lvl3pPr>
            <a:lvl4pPr marL="1828800" indent="0">
              <a:buNone/>
              <a:defRPr sz="2135" b="1"/>
            </a:lvl4pPr>
            <a:lvl5pPr marL="2438400" indent="0">
              <a:buNone/>
              <a:defRPr sz="2135" b="1"/>
            </a:lvl5pPr>
            <a:lvl6pPr marL="3048000" indent="0">
              <a:buNone/>
              <a:defRPr sz="2135" b="1"/>
            </a:lvl6pPr>
            <a:lvl7pPr marL="3657600" indent="0">
              <a:buNone/>
              <a:defRPr sz="2135" b="1"/>
            </a:lvl7pPr>
            <a:lvl8pPr marL="4267200" indent="0">
              <a:buNone/>
              <a:defRPr sz="2135" b="1"/>
            </a:lvl8pPr>
            <a:lvl9pPr marL="4876800" indent="0">
              <a:buNone/>
              <a:defRPr sz="2135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8" y="2424140"/>
            <a:ext cx="5389033" cy="3951288"/>
          </a:xfrm>
        </p:spPr>
        <p:txBody>
          <a:bodyPr/>
          <a:lstStyle>
            <a:lvl1pPr>
              <a:defRPr sz="2400">
                <a:latin typeface="Lucida Grande" panose="020B0600040502020204"/>
                <a:cs typeface="Lucida Grande" panose="020B0600040502020204"/>
              </a:defRPr>
            </a:lvl1pPr>
            <a:lvl2pPr>
              <a:defRPr sz="2135">
                <a:latin typeface="Lucida Grande" panose="020B0600040502020204"/>
                <a:cs typeface="Lucida Grande" panose="020B0600040502020204"/>
              </a:defRPr>
            </a:lvl2pPr>
            <a:lvl3pPr>
              <a:defRPr sz="2135">
                <a:latin typeface="Lucida Grande" panose="020B0600040502020204"/>
                <a:cs typeface="Lucida Grande" panose="020B0600040502020204"/>
              </a:defRPr>
            </a:lvl3pPr>
            <a:lvl4pPr>
              <a:defRPr sz="2135">
                <a:latin typeface="Lucida Grande" panose="020B0600040502020204"/>
                <a:cs typeface="Lucida Grande" panose="020B0600040502020204"/>
              </a:defRPr>
            </a:lvl4pPr>
            <a:lvl5pPr>
              <a:defRPr sz="2135">
                <a:latin typeface="Lucida Grande" panose="020B0600040502020204"/>
                <a:cs typeface="Lucida Grande" panose="020B0600040502020204"/>
              </a:defRPr>
            </a:lvl5pPr>
            <a:lvl6pPr>
              <a:defRPr sz="2135"/>
            </a:lvl6pPr>
            <a:lvl7pPr>
              <a:defRPr sz="2135"/>
            </a:lvl7pPr>
            <a:lvl8pPr>
              <a:defRPr sz="2135"/>
            </a:lvl8pPr>
            <a:lvl9pPr>
              <a:defRPr sz="2135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957824"/>
            <a:ext cx="10972800" cy="919629"/>
          </a:xfrm>
          <a:prstGeom prst="rect">
            <a:avLst/>
          </a:prstGeom>
        </p:spPr>
        <p:txBody>
          <a:bodyPr/>
          <a:lstStyle>
            <a:lvl1pPr>
              <a:defRPr sz="4000" b="0" i="0" cap="none">
                <a:solidFill>
                  <a:srgbClr val="011C3C"/>
                </a:solidFill>
                <a:latin typeface="Lucida Grande" panose="020B0600040502020204"/>
                <a:cs typeface="Lucida Grande" panose="020B0600040502020204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26" y="666793"/>
            <a:ext cx="4011084" cy="928791"/>
          </a:xfrm>
          <a:prstGeom prst="rect">
            <a:avLst/>
          </a:prstGeom>
        </p:spPr>
        <p:txBody>
          <a:bodyPr anchor="b"/>
          <a:lstStyle>
            <a:lvl1pPr algn="l">
              <a:defRPr sz="2665" b="0" i="0">
                <a:solidFill>
                  <a:srgbClr val="011C3C"/>
                </a:solidFill>
                <a:latin typeface="Lucida Grande" panose="020B0600040502020204"/>
                <a:cs typeface="Lucida Grande" panose="020B0600040502020204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666768"/>
            <a:ext cx="6815667" cy="5619855"/>
          </a:xfrm>
        </p:spPr>
        <p:txBody>
          <a:bodyPr/>
          <a:lstStyle>
            <a:lvl1pPr>
              <a:defRPr sz="3735" b="0" i="0">
                <a:solidFill>
                  <a:srgbClr val="FDC227"/>
                </a:solidFill>
                <a:latin typeface="Lucida Grande" panose="020B0600040502020204"/>
                <a:cs typeface="Lucida Grande" panose="020B0600040502020204"/>
              </a:defRPr>
            </a:lvl1pPr>
            <a:lvl2pPr>
              <a:defRPr sz="3735" b="0" i="0">
                <a:latin typeface="Lucida Grande" panose="020B0600040502020204"/>
                <a:cs typeface="Lucida Grande" panose="020B0600040502020204"/>
              </a:defRPr>
            </a:lvl2pPr>
            <a:lvl3pPr>
              <a:defRPr sz="3200" b="0" i="0">
                <a:latin typeface="Lucida Grande" panose="020B0600040502020204"/>
                <a:cs typeface="Lucida Grande" panose="020B0600040502020204"/>
              </a:defRPr>
            </a:lvl3pPr>
            <a:lvl4pPr>
              <a:defRPr sz="2665" b="0" i="0">
                <a:latin typeface="Lucida Grande" panose="020B0600040502020204"/>
                <a:cs typeface="Lucida Grande" panose="020B0600040502020204"/>
              </a:defRPr>
            </a:lvl4pPr>
            <a:lvl5pPr>
              <a:defRPr sz="2665" b="0" i="0">
                <a:latin typeface="Lucida Grande" panose="020B0600040502020204"/>
                <a:cs typeface="Lucida Grande" panose="020B0600040502020204"/>
              </a:defRPr>
            </a:lvl5pPr>
            <a:lvl6pPr>
              <a:defRPr sz="2665"/>
            </a:lvl6pPr>
            <a:lvl7pPr>
              <a:defRPr sz="2665"/>
            </a:lvl7pPr>
            <a:lvl8pPr>
              <a:defRPr sz="2665"/>
            </a:lvl8pPr>
            <a:lvl9pPr>
              <a:defRPr sz="2665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26" y="1595536"/>
            <a:ext cx="4011084" cy="4691063"/>
          </a:xfrm>
        </p:spPr>
        <p:txBody>
          <a:bodyPr/>
          <a:lstStyle>
            <a:lvl1pPr marL="0" indent="0">
              <a:buNone/>
              <a:defRPr sz="1865">
                <a:solidFill>
                  <a:schemeClr val="bg1">
                    <a:lumMod val="50000"/>
                  </a:schemeClr>
                </a:solidFill>
              </a:defRPr>
            </a:lvl1pPr>
            <a:lvl2pPr marL="609600" indent="0">
              <a:buNone/>
              <a:defRPr sz="1600"/>
            </a:lvl2pPr>
            <a:lvl3pPr marL="1219200" indent="0">
              <a:buNone/>
              <a:defRPr sz="1335"/>
            </a:lvl3pPr>
            <a:lvl4pPr marL="1828800" indent="0">
              <a:buNone/>
              <a:defRPr sz="1200"/>
            </a:lvl4pPr>
            <a:lvl5pPr marL="2438400" indent="0">
              <a:buNone/>
              <a:defRPr sz="1200"/>
            </a:lvl5pPr>
            <a:lvl6pPr marL="3048000" indent="0">
              <a:buNone/>
              <a:defRPr sz="1200"/>
            </a:lvl6pPr>
            <a:lvl7pPr marL="3657600" indent="0">
              <a:buNone/>
              <a:defRPr sz="1200"/>
            </a:lvl7pPr>
            <a:lvl8pPr marL="4267200" indent="0">
              <a:buNone/>
              <a:defRPr sz="1200"/>
            </a:lvl8pPr>
            <a:lvl9pPr marL="4876800" indent="0">
              <a:buNone/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1"/>
            <a:ext cx="7315200" cy="566739"/>
          </a:xfrm>
          <a:prstGeom prst="rect">
            <a:avLst/>
          </a:prstGeom>
        </p:spPr>
        <p:txBody>
          <a:bodyPr anchor="b"/>
          <a:lstStyle>
            <a:lvl1pPr algn="l">
              <a:defRPr sz="2665" b="0">
                <a:solidFill>
                  <a:srgbClr val="011C3C"/>
                </a:solidFill>
                <a:latin typeface="Lucida Grande" panose="020B0600040502020204"/>
                <a:cs typeface="Lucida Grande" panose="020B0600040502020204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4265"/>
            </a:lvl1pPr>
            <a:lvl2pPr marL="609600" indent="0">
              <a:buNone/>
              <a:defRPr sz="3735"/>
            </a:lvl2pPr>
            <a:lvl3pPr marL="1219200" indent="0">
              <a:buNone/>
              <a:defRPr sz="3200"/>
            </a:lvl3pPr>
            <a:lvl4pPr marL="1828800" indent="0">
              <a:buNone/>
              <a:defRPr sz="2665"/>
            </a:lvl4pPr>
            <a:lvl5pPr marL="2438400" indent="0">
              <a:buNone/>
              <a:defRPr sz="2665"/>
            </a:lvl5pPr>
            <a:lvl6pPr marL="3048000" indent="0">
              <a:buNone/>
              <a:defRPr sz="2665"/>
            </a:lvl6pPr>
            <a:lvl7pPr marL="3657600" indent="0">
              <a:buNone/>
              <a:defRPr sz="2665"/>
            </a:lvl7pPr>
            <a:lvl8pPr marL="4267200" indent="0">
              <a:buNone/>
              <a:defRPr sz="2665"/>
            </a:lvl8pPr>
            <a:lvl9pPr marL="4876800" indent="0">
              <a:buNone/>
              <a:defRPr sz="2665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403"/>
            <a:ext cx="7315200" cy="804863"/>
          </a:xfrm>
        </p:spPr>
        <p:txBody>
          <a:bodyPr/>
          <a:lstStyle>
            <a:lvl1pPr marL="0" indent="0">
              <a:buNone/>
              <a:defRPr sz="1865" b="0" i="0">
                <a:solidFill>
                  <a:srgbClr val="7F7F7F"/>
                </a:solidFill>
                <a:latin typeface="Lucida Grande" panose="020B0600040502020204"/>
                <a:cs typeface="Lucida Grande" panose="020B0600040502020204"/>
              </a:defRPr>
            </a:lvl1pPr>
            <a:lvl2pPr marL="609600" indent="0">
              <a:buNone/>
              <a:defRPr sz="1600"/>
            </a:lvl2pPr>
            <a:lvl3pPr marL="1219200" indent="0">
              <a:buNone/>
              <a:defRPr sz="1335"/>
            </a:lvl3pPr>
            <a:lvl4pPr marL="1828800" indent="0">
              <a:buNone/>
              <a:defRPr sz="1200"/>
            </a:lvl4pPr>
            <a:lvl5pPr marL="2438400" indent="0">
              <a:buNone/>
              <a:defRPr sz="1200"/>
            </a:lvl5pPr>
            <a:lvl6pPr marL="3048000" indent="0">
              <a:buNone/>
              <a:defRPr sz="1200"/>
            </a:lvl6pPr>
            <a:lvl7pPr marL="3657600" indent="0">
              <a:buNone/>
              <a:defRPr sz="1200"/>
            </a:lvl7pPr>
            <a:lvl8pPr marL="4267200" indent="0">
              <a:buNone/>
              <a:defRPr sz="1200"/>
            </a:lvl8pPr>
            <a:lvl9pPr marL="4876800" indent="0">
              <a:buNone/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8667" y="523295"/>
            <a:ext cx="11243733" cy="935791"/>
          </a:xfrm>
          <a:prstGeom prst="rect">
            <a:avLst/>
          </a:prstGeom>
        </p:spPr>
        <p:txBody>
          <a:bodyPr/>
          <a:lstStyle>
            <a:lvl1pPr>
              <a:defRPr sz="4665" b="1" i="0" cap="none">
                <a:solidFill>
                  <a:srgbClr val="FF00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Georgia" panose="02040502050405020303"/>
                <a:cs typeface="Georgia" panose="02040502050405020303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2082338"/>
            <a:ext cx="10972800" cy="3603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290" y="1024913"/>
            <a:ext cx="11550316" cy="1362075"/>
          </a:xfrm>
          <a:prstGeom prst="rect">
            <a:avLst/>
          </a:prstGeom>
        </p:spPr>
        <p:txBody>
          <a:bodyPr anchor="t"/>
          <a:lstStyle>
            <a:lvl1pPr algn="ctr">
              <a:defRPr sz="4665" b="0" cap="none">
                <a:solidFill>
                  <a:srgbClr val="011C3C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3689684"/>
            <a:ext cx="10363200" cy="717216"/>
          </a:xfrm>
        </p:spPr>
        <p:txBody>
          <a:bodyPr anchor="b">
            <a:normAutofit/>
          </a:bodyPr>
          <a:lstStyle>
            <a:lvl1pPr marL="0" indent="0" algn="ctr">
              <a:buNone/>
              <a:defRPr sz="3200">
                <a:solidFill>
                  <a:srgbClr val="FDC227"/>
                </a:solidFill>
              </a:defRPr>
            </a:lvl1pPr>
            <a:lvl2pPr marL="609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200" indent="0">
              <a:buNone/>
              <a:defRPr sz="2135">
                <a:solidFill>
                  <a:schemeClr val="tx1">
                    <a:tint val="75000"/>
                  </a:schemeClr>
                </a:solidFill>
              </a:defRPr>
            </a:lvl3pPr>
            <a:lvl4pPr marL="1828800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4pPr>
            <a:lvl5pPr marL="2438400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5pPr>
            <a:lvl6pPr marL="3048000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6pPr>
            <a:lvl7pPr marL="3657600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7pPr>
            <a:lvl8pPr marL="4267200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8pPr>
            <a:lvl9pPr marL="4876800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1200" y="663972"/>
            <a:ext cx="10972800" cy="936229"/>
          </a:xfrm>
          <a:prstGeom prst="rect">
            <a:avLst/>
          </a:prstGeom>
        </p:spPr>
        <p:txBody>
          <a:bodyPr/>
          <a:lstStyle>
            <a:lvl1pPr>
              <a:defRPr sz="4265" b="0" i="0" cap="none">
                <a:solidFill>
                  <a:srgbClr val="011C3C"/>
                </a:solidFill>
                <a:latin typeface="Lucida Grande" panose="020B0600040502020204"/>
                <a:cs typeface="Lucida Grande" panose="020B0600040502020204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400" b="0" i="0">
                <a:solidFill>
                  <a:srgbClr val="FDC227"/>
                </a:solidFill>
                <a:latin typeface="Lucida Grande" panose="020B0600040502020204"/>
                <a:cs typeface="Lucida Grande" panose="020B0600040502020204"/>
              </a:defRPr>
            </a:lvl1pPr>
            <a:lvl2pPr>
              <a:defRPr sz="2135" b="0" i="0">
                <a:latin typeface="Lucida Grande" panose="020B0600040502020204"/>
                <a:cs typeface="Lucida Grande" panose="020B0600040502020204"/>
              </a:defRPr>
            </a:lvl2pPr>
            <a:lvl3pPr>
              <a:defRPr sz="2135" b="0" i="0">
                <a:latin typeface="Lucida Grande" panose="020B0600040502020204"/>
                <a:cs typeface="Lucida Grande" panose="020B0600040502020204"/>
              </a:defRPr>
            </a:lvl3pPr>
            <a:lvl4pPr>
              <a:defRPr sz="2135" b="0" i="0">
                <a:latin typeface="Lucida Grande" panose="020B0600040502020204"/>
                <a:cs typeface="Lucida Grande" panose="020B0600040502020204"/>
              </a:defRPr>
            </a:lvl4pPr>
            <a:lvl5pPr>
              <a:defRPr sz="2135" b="0" i="0">
                <a:latin typeface="Lucida Grande" panose="020B0600040502020204"/>
                <a:cs typeface="Lucida Grande" panose="020B0600040502020204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400" b="0" i="0">
                <a:solidFill>
                  <a:srgbClr val="FDC227"/>
                </a:solidFill>
                <a:latin typeface="Lucida Grande" panose="020B0600040502020204"/>
                <a:cs typeface="Lucida Grande" panose="020B0600040502020204"/>
              </a:defRPr>
            </a:lvl1pPr>
            <a:lvl2pPr>
              <a:defRPr sz="2135" b="0" i="0">
                <a:latin typeface="Lucida Grande" panose="020B0600040502020204"/>
                <a:cs typeface="Lucida Grande" panose="020B0600040502020204"/>
              </a:defRPr>
            </a:lvl2pPr>
            <a:lvl3pPr>
              <a:defRPr sz="2135" b="0" i="0">
                <a:latin typeface="Lucida Grande" panose="020B0600040502020204"/>
                <a:cs typeface="Lucida Grande" panose="020B0600040502020204"/>
              </a:defRPr>
            </a:lvl3pPr>
            <a:lvl4pPr>
              <a:defRPr sz="2135" b="0" i="0">
                <a:latin typeface="Lucida Grande" panose="020B0600040502020204"/>
                <a:cs typeface="Lucida Grande" panose="020B0600040502020204"/>
              </a:defRPr>
            </a:lvl4pPr>
            <a:lvl5pPr>
              <a:defRPr sz="2135" b="0" i="0">
                <a:latin typeface="Lucida Grande" panose="020B0600040502020204"/>
                <a:cs typeface="Lucida Grande" panose="020B0600040502020204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15484"/>
            <a:ext cx="10972800" cy="919629"/>
          </a:xfrm>
          <a:prstGeom prst="rect">
            <a:avLst/>
          </a:prstGeom>
        </p:spPr>
        <p:txBody>
          <a:bodyPr/>
          <a:lstStyle>
            <a:lvl1pPr>
              <a:defRPr sz="4265" b="0" i="0" cap="none">
                <a:solidFill>
                  <a:srgbClr val="011C3C"/>
                </a:solidFill>
                <a:latin typeface="Lucida Grande" panose="020B0600040502020204"/>
                <a:cs typeface="Lucida Grande" panose="020B0600040502020204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3"/>
          </a:xfrm>
        </p:spPr>
        <p:txBody>
          <a:bodyPr anchor="b">
            <a:normAutofit/>
          </a:bodyPr>
          <a:lstStyle>
            <a:lvl1pPr marL="0" indent="0" algn="ctr">
              <a:buNone/>
              <a:defRPr sz="2665" b="0" i="0">
                <a:solidFill>
                  <a:srgbClr val="FDC227"/>
                </a:solidFill>
                <a:effectLst/>
                <a:latin typeface="Lucida Grande" panose="020B0600040502020204"/>
                <a:cs typeface="Lucida Grande" panose="020B0600040502020204"/>
              </a:defRPr>
            </a:lvl1pPr>
            <a:lvl2pPr marL="609600" indent="0">
              <a:buNone/>
              <a:defRPr sz="2665" b="1"/>
            </a:lvl2pPr>
            <a:lvl3pPr marL="1219200" indent="0">
              <a:buNone/>
              <a:defRPr sz="2400" b="1"/>
            </a:lvl3pPr>
            <a:lvl4pPr marL="1828800" indent="0">
              <a:buNone/>
              <a:defRPr sz="2135" b="1"/>
            </a:lvl4pPr>
            <a:lvl5pPr marL="2438400" indent="0">
              <a:buNone/>
              <a:defRPr sz="2135" b="1"/>
            </a:lvl5pPr>
            <a:lvl6pPr marL="3048000" indent="0">
              <a:buNone/>
              <a:defRPr sz="2135" b="1"/>
            </a:lvl6pPr>
            <a:lvl7pPr marL="3657600" indent="0">
              <a:buNone/>
              <a:defRPr sz="2135" b="1"/>
            </a:lvl7pPr>
            <a:lvl8pPr marL="4267200" indent="0">
              <a:buNone/>
              <a:defRPr sz="2135" b="1"/>
            </a:lvl8pPr>
            <a:lvl9pPr marL="4876800" indent="0">
              <a:buNone/>
              <a:defRPr sz="2135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424140"/>
            <a:ext cx="5386917" cy="3951288"/>
          </a:xfrm>
        </p:spPr>
        <p:txBody>
          <a:bodyPr/>
          <a:lstStyle>
            <a:lvl1pPr>
              <a:defRPr sz="2400">
                <a:latin typeface="Lucida Grande" panose="020B0600040502020204"/>
                <a:cs typeface="Lucida Grande" panose="020B0600040502020204"/>
              </a:defRPr>
            </a:lvl1pPr>
            <a:lvl2pPr>
              <a:defRPr sz="2135">
                <a:latin typeface="Lucida Grande" panose="020B0600040502020204"/>
                <a:cs typeface="Lucida Grande" panose="020B0600040502020204"/>
              </a:defRPr>
            </a:lvl2pPr>
            <a:lvl3pPr>
              <a:defRPr sz="2135">
                <a:latin typeface="Lucida Grande" panose="020B0600040502020204"/>
                <a:cs typeface="Lucida Grande" panose="020B0600040502020204"/>
              </a:defRPr>
            </a:lvl3pPr>
            <a:lvl4pPr>
              <a:defRPr sz="2135">
                <a:latin typeface="Lucida Grande" panose="020B0600040502020204"/>
                <a:cs typeface="Lucida Grande" panose="020B0600040502020204"/>
              </a:defRPr>
            </a:lvl4pPr>
            <a:lvl5pPr>
              <a:defRPr sz="2135">
                <a:latin typeface="Lucida Grande" panose="020B0600040502020204"/>
                <a:cs typeface="Lucida Grande" panose="020B0600040502020204"/>
              </a:defRPr>
            </a:lvl5pPr>
            <a:lvl6pPr>
              <a:defRPr sz="2135"/>
            </a:lvl6pPr>
            <a:lvl7pPr>
              <a:defRPr sz="2135"/>
            </a:lvl7pPr>
            <a:lvl8pPr>
              <a:defRPr sz="2135"/>
            </a:lvl8pPr>
            <a:lvl9pPr>
              <a:defRPr sz="2135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8" y="1535113"/>
            <a:ext cx="5389033" cy="639763"/>
          </a:xfrm>
        </p:spPr>
        <p:txBody>
          <a:bodyPr anchor="b">
            <a:normAutofit/>
          </a:bodyPr>
          <a:lstStyle>
            <a:lvl1pPr marL="0" indent="0" algn="ctr">
              <a:buNone/>
              <a:defRPr sz="2665" b="0">
                <a:solidFill>
                  <a:srgbClr val="FDC227"/>
                </a:solidFill>
                <a:effectLst/>
                <a:latin typeface="Lucida Grande" panose="020B0600040502020204"/>
                <a:cs typeface="Lucida Grande" panose="020B0600040502020204"/>
              </a:defRPr>
            </a:lvl1pPr>
            <a:lvl2pPr marL="609600" indent="0">
              <a:buNone/>
              <a:defRPr sz="2665" b="1"/>
            </a:lvl2pPr>
            <a:lvl3pPr marL="1219200" indent="0">
              <a:buNone/>
              <a:defRPr sz="2400" b="1"/>
            </a:lvl3pPr>
            <a:lvl4pPr marL="1828800" indent="0">
              <a:buNone/>
              <a:defRPr sz="2135" b="1"/>
            </a:lvl4pPr>
            <a:lvl5pPr marL="2438400" indent="0">
              <a:buNone/>
              <a:defRPr sz="2135" b="1"/>
            </a:lvl5pPr>
            <a:lvl6pPr marL="3048000" indent="0">
              <a:buNone/>
              <a:defRPr sz="2135" b="1"/>
            </a:lvl6pPr>
            <a:lvl7pPr marL="3657600" indent="0">
              <a:buNone/>
              <a:defRPr sz="2135" b="1"/>
            </a:lvl7pPr>
            <a:lvl8pPr marL="4267200" indent="0">
              <a:buNone/>
              <a:defRPr sz="2135" b="1"/>
            </a:lvl8pPr>
            <a:lvl9pPr marL="4876800" indent="0">
              <a:buNone/>
              <a:defRPr sz="2135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8" y="2424140"/>
            <a:ext cx="5389033" cy="3951288"/>
          </a:xfrm>
        </p:spPr>
        <p:txBody>
          <a:bodyPr/>
          <a:lstStyle>
            <a:lvl1pPr>
              <a:defRPr sz="2400">
                <a:latin typeface="Lucida Grande" panose="020B0600040502020204"/>
                <a:cs typeface="Lucida Grande" panose="020B0600040502020204"/>
              </a:defRPr>
            </a:lvl1pPr>
            <a:lvl2pPr>
              <a:defRPr sz="2135">
                <a:latin typeface="Lucida Grande" panose="020B0600040502020204"/>
                <a:cs typeface="Lucida Grande" panose="020B0600040502020204"/>
              </a:defRPr>
            </a:lvl2pPr>
            <a:lvl3pPr>
              <a:defRPr sz="2135">
                <a:latin typeface="Lucida Grande" panose="020B0600040502020204"/>
                <a:cs typeface="Lucida Grande" panose="020B0600040502020204"/>
              </a:defRPr>
            </a:lvl3pPr>
            <a:lvl4pPr>
              <a:defRPr sz="2135">
                <a:latin typeface="Lucida Grande" panose="020B0600040502020204"/>
                <a:cs typeface="Lucida Grande" panose="020B0600040502020204"/>
              </a:defRPr>
            </a:lvl4pPr>
            <a:lvl5pPr>
              <a:defRPr sz="2135">
                <a:latin typeface="Lucida Grande" panose="020B0600040502020204"/>
                <a:cs typeface="Lucida Grande" panose="020B0600040502020204"/>
              </a:defRPr>
            </a:lvl5pPr>
            <a:lvl6pPr>
              <a:defRPr sz="2135"/>
            </a:lvl6pPr>
            <a:lvl7pPr>
              <a:defRPr sz="2135"/>
            </a:lvl7pPr>
            <a:lvl8pPr>
              <a:defRPr sz="2135"/>
            </a:lvl8pPr>
            <a:lvl9pPr>
              <a:defRPr sz="2135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957824"/>
            <a:ext cx="10972800" cy="919629"/>
          </a:xfrm>
          <a:prstGeom prst="rect">
            <a:avLst/>
          </a:prstGeom>
        </p:spPr>
        <p:txBody>
          <a:bodyPr/>
          <a:lstStyle>
            <a:lvl1pPr>
              <a:defRPr sz="4000" b="0" i="0" cap="none">
                <a:solidFill>
                  <a:srgbClr val="011C3C"/>
                </a:solidFill>
                <a:latin typeface="Lucida Grande" panose="020B0600040502020204"/>
                <a:cs typeface="Lucida Grande" panose="020B0600040502020204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26" y="666793"/>
            <a:ext cx="4011084" cy="928791"/>
          </a:xfrm>
          <a:prstGeom prst="rect">
            <a:avLst/>
          </a:prstGeom>
        </p:spPr>
        <p:txBody>
          <a:bodyPr anchor="b"/>
          <a:lstStyle>
            <a:lvl1pPr algn="l">
              <a:defRPr sz="2665" b="0" i="0">
                <a:solidFill>
                  <a:srgbClr val="011C3C"/>
                </a:solidFill>
                <a:latin typeface="Lucida Grande" panose="020B0600040502020204"/>
                <a:cs typeface="Lucida Grande" panose="020B0600040502020204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666768"/>
            <a:ext cx="6815667" cy="5619855"/>
          </a:xfrm>
        </p:spPr>
        <p:txBody>
          <a:bodyPr/>
          <a:lstStyle>
            <a:lvl1pPr>
              <a:defRPr sz="3735" b="0" i="0">
                <a:solidFill>
                  <a:srgbClr val="FDC227"/>
                </a:solidFill>
                <a:latin typeface="Lucida Grande" panose="020B0600040502020204"/>
                <a:cs typeface="Lucida Grande" panose="020B0600040502020204"/>
              </a:defRPr>
            </a:lvl1pPr>
            <a:lvl2pPr>
              <a:defRPr sz="3735" b="0" i="0">
                <a:latin typeface="Lucida Grande" panose="020B0600040502020204"/>
                <a:cs typeface="Lucida Grande" panose="020B0600040502020204"/>
              </a:defRPr>
            </a:lvl2pPr>
            <a:lvl3pPr>
              <a:defRPr sz="3200" b="0" i="0">
                <a:latin typeface="Lucida Grande" panose="020B0600040502020204"/>
                <a:cs typeface="Lucida Grande" panose="020B0600040502020204"/>
              </a:defRPr>
            </a:lvl3pPr>
            <a:lvl4pPr>
              <a:defRPr sz="2665" b="0" i="0">
                <a:latin typeface="Lucida Grande" panose="020B0600040502020204"/>
                <a:cs typeface="Lucida Grande" panose="020B0600040502020204"/>
              </a:defRPr>
            </a:lvl4pPr>
            <a:lvl5pPr>
              <a:defRPr sz="2665" b="0" i="0">
                <a:latin typeface="Lucida Grande" panose="020B0600040502020204"/>
                <a:cs typeface="Lucida Grande" panose="020B0600040502020204"/>
              </a:defRPr>
            </a:lvl5pPr>
            <a:lvl6pPr>
              <a:defRPr sz="2665"/>
            </a:lvl6pPr>
            <a:lvl7pPr>
              <a:defRPr sz="2665"/>
            </a:lvl7pPr>
            <a:lvl8pPr>
              <a:defRPr sz="2665"/>
            </a:lvl8pPr>
            <a:lvl9pPr>
              <a:defRPr sz="2665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26" y="1595536"/>
            <a:ext cx="4011084" cy="4691063"/>
          </a:xfrm>
        </p:spPr>
        <p:txBody>
          <a:bodyPr/>
          <a:lstStyle>
            <a:lvl1pPr marL="0" indent="0">
              <a:buNone/>
              <a:defRPr sz="1865">
                <a:solidFill>
                  <a:schemeClr val="bg1">
                    <a:lumMod val="50000"/>
                  </a:schemeClr>
                </a:solidFill>
              </a:defRPr>
            </a:lvl1pPr>
            <a:lvl2pPr marL="609600" indent="0">
              <a:buNone/>
              <a:defRPr sz="1600"/>
            </a:lvl2pPr>
            <a:lvl3pPr marL="1219200" indent="0">
              <a:buNone/>
              <a:defRPr sz="1335"/>
            </a:lvl3pPr>
            <a:lvl4pPr marL="1828800" indent="0">
              <a:buNone/>
              <a:defRPr sz="1200"/>
            </a:lvl4pPr>
            <a:lvl5pPr marL="2438400" indent="0">
              <a:buNone/>
              <a:defRPr sz="1200"/>
            </a:lvl5pPr>
            <a:lvl6pPr marL="3048000" indent="0">
              <a:buNone/>
              <a:defRPr sz="1200"/>
            </a:lvl6pPr>
            <a:lvl7pPr marL="3657600" indent="0">
              <a:buNone/>
              <a:defRPr sz="1200"/>
            </a:lvl7pPr>
            <a:lvl8pPr marL="4267200" indent="0">
              <a:buNone/>
              <a:defRPr sz="1200"/>
            </a:lvl8pPr>
            <a:lvl9pPr marL="4876800" indent="0">
              <a:buNone/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1"/>
            <a:ext cx="7315200" cy="566739"/>
          </a:xfrm>
          <a:prstGeom prst="rect">
            <a:avLst/>
          </a:prstGeom>
        </p:spPr>
        <p:txBody>
          <a:bodyPr anchor="b"/>
          <a:lstStyle>
            <a:lvl1pPr algn="l">
              <a:defRPr sz="2665" b="0">
                <a:solidFill>
                  <a:srgbClr val="011C3C"/>
                </a:solidFill>
                <a:latin typeface="Lucida Grande" panose="020B0600040502020204"/>
                <a:cs typeface="Lucida Grande" panose="020B0600040502020204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4265"/>
            </a:lvl1pPr>
            <a:lvl2pPr marL="609600" indent="0">
              <a:buNone/>
              <a:defRPr sz="3735"/>
            </a:lvl2pPr>
            <a:lvl3pPr marL="1219200" indent="0">
              <a:buNone/>
              <a:defRPr sz="3200"/>
            </a:lvl3pPr>
            <a:lvl4pPr marL="1828800" indent="0">
              <a:buNone/>
              <a:defRPr sz="2665"/>
            </a:lvl4pPr>
            <a:lvl5pPr marL="2438400" indent="0">
              <a:buNone/>
              <a:defRPr sz="2665"/>
            </a:lvl5pPr>
            <a:lvl6pPr marL="3048000" indent="0">
              <a:buNone/>
              <a:defRPr sz="2665"/>
            </a:lvl6pPr>
            <a:lvl7pPr marL="3657600" indent="0">
              <a:buNone/>
              <a:defRPr sz="2665"/>
            </a:lvl7pPr>
            <a:lvl8pPr marL="4267200" indent="0">
              <a:buNone/>
              <a:defRPr sz="2665"/>
            </a:lvl8pPr>
            <a:lvl9pPr marL="4876800" indent="0">
              <a:buNone/>
              <a:defRPr sz="2665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403"/>
            <a:ext cx="7315200" cy="804863"/>
          </a:xfrm>
        </p:spPr>
        <p:txBody>
          <a:bodyPr/>
          <a:lstStyle>
            <a:lvl1pPr marL="0" indent="0">
              <a:buNone/>
              <a:defRPr sz="1865" b="0" i="0">
                <a:solidFill>
                  <a:srgbClr val="7F7F7F"/>
                </a:solidFill>
                <a:latin typeface="Lucida Grande" panose="020B0600040502020204"/>
                <a:cs typeface="Lucida Grande" panose="020B0600040502020204"/>
              </a:defRPr>
            </a:lvl1pPr>
            <a:lvl2pPr marL="609600" indent="0">
              <a:buNone/>
              <a:defRPr sz="1600"/>
            </a:lvl2pPr>
            <a:lvl3pPr marL="1219200" indent="0">
              <a:buNone/>
              <a:defRPr sz="1335"/>
            </a:lvl3pPr>
            <a:lvl4pPr marL="1828800" indent="0">
              <a:buNone/>
              <a:defRPr sz="1200"/>
            </a:lvl4pPr>
            <a:lvl5pPr marL="2438400" indent="0">
              <a:buNone/>
              <a:defRPr sz="1200"/>
            </a:lvl5pPr>
            <a:lvl6pPr marL="3048000" indent="0">
              <a:buNone/>
              <a:defRPr sz="1200"/>
            </a:lvl6pPr>
            <a:lvl7pPr marL="3657600" indent="0">
              <a:buNone/>
              <a:defRPr sz="1200"/>
            </a:lvl7pPr>
            <a:lvl8pPr marL="4267200" indent="0">
              <a:buNone/>
              <a:defRPr sz="1200"/>
            </a:lvl8pPr>
            <a:lvl9pPr marL="4876800" indent="0">
              <a:buNone/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0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1.xml"/><Relationship Id="rId10" Type="http://schemas.openxmlformats.org/officeDocument/2006/relationships/theme" Target="../theme/theme2.xml"/><Relationship Id="rId1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609600" rtl="0" eaLnBrk="1" latinLnBrk="0" hangingPunct="1">
        <a:spcBef>
          <a:spcPct val="0"/>
        </a:spcBef>
        <a:buNone/>
        <a:defRPr sz="586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609600" rtl="0" eaLnBrk="1" latinLnBrk="0" hangingPunct="1">
        <a:spcBef>
          <a:spcPct val="20000"/>
        </a:spcBef>
        <a:buFont typeface="Arial" panose="020B0604020202020204"/>
        <a:buChar char="•"/>
        <a:defRPr sz="3335" kern="1200">
          <a:solidFill>
            <a:srgbClr val="011C3C"/>
          </a:solidFill>
          <a:latin typeface="Lucida Grande" panose="020B0600040502020204"/>
          <a:ea typeface="+mn-ea"/>
          <a:cs typeface="Lucida Grande" panose="020B0600040502020204"/>
        </a:defRPr>
      </a:lvl1pPr>
      <a:lvl2pPr marL="990600" indent="-381000" algn="l" defTabSz="609600" rtl="0" eaLnBrk="1" latinLnBrk="0" hangingPunct="1">
        <a:spcBef>
          <a:spcPct val="20000"/>
        </a:spcBef>
        <a:buFont typeface="Arial" panose="020B0604020202020204"/>
        <a:buChar char="–"/>
        <a:defRPr sz="2665" kern="1200">
          <a:solidFill>
            <a:schemeClr val="bg2">
              <a:lumMod val="50000"/>
            </a:schemeClr>
          </a:solidFill>
          <a:latin typeface="Lucida Grande" panose="020B0600040502020204"/>
          <a:ea typeface="+mn-ea"/>
          <a:cs typeface="Lucida Grande" panose="020B0600040502020204"/>
        </a:defRPr>
      </a:lvl2pPr>
      <a:lvl3pPr marL="1524000" indent="-304800" algn="l" defTabSz="609600" rtl="0" eaLnBrk="1" latinLnBrk="0" hangingPunct="1">
        <a:spcBef>
          <a:spcPct val="20000"/>
        </a:spcBef>
        <a:buFont typeface="Arial" panose="020B0604020202020204"/>
        <a:buChar char="•"/>
        <a:defRPr sz="2400" kern="1200">
          <a:solidFill>
            <a:schemeClr val="bg2">
              <a:lumMod val="50000"/>
            </a:schemeClr>
          </a:solidFill>
          <a:latin typeface="Lucida Grande" panose="020B0600040502020204"/>
          <a:ea typeface="+mn-ea"/>
          <a:cs typeface="Lucida Grande" panose="020B0600040502020204"/>
        </a:defRPr>
      </a:lvl3pPr>
      <a:lvl4pPr marL="2133600" indent="-304800" algn="l" defTabSz="609600" rtl="0" eaLnBrk="1" latinLnBrk="0" hangingPunct="1">
        <a:spcBef>
          <a:spcPct val="20000"/>
        </a:spcBef>
        <a:buFont typeface="Arial" panose="020B0604020202020204"/>
        <a:buChar char="–"/>
        <a:defRPr sz="2000" kern="1200">
          <a:solidFill>
            <a:schemeClr val="bg2">
              <a:lumMod val="50000"/>
            </a:schemeClr>
          </a:solidFill>
          <a:latin typeface="Lucida Grande" panose="020B0600040502020204"/>
          <a:ea typeface="+mn-ea"/>
          <a:cs typeface="Lucida Grande" panose="020B0600040502020204"/>
        </a:defRPr>
      </a:lvl4pPr>
      <a:lvl5pPr marL="2743200" indent="-304800" algn="l" defTabSz="609600" rtl="0" eaLnBrk="1" latinLnBrk="0" hangingPunct="1">
        <a:spcBef>
          <a:spcPct val="20000"/>
        </a:spcBef>
        <a:buFont typeface="Arial" panose="020B0604020202020204"/>
        <a:buChar char="»"/>
        <a:defRPr sz="1600" kern="1200">
          <a:solidFill>
            <a:schemeClr val="bg2">
              <a:lumMod val="50000"/>
            </a:schemeClr>
          </a:solidFill>
          <a:latin typeface="Lucida Grande" panose="020B0600040502020204"/>
          <a:ea typeface="+mn-ea"/>
          <a:cs typeface="Lucida Grande" panose="020B0600040502020204"/>
        </a:defRPr>
      </a:lvl5pPr>
      <a:lvl6pPr marL="3352800" indent="-304800" algn="l" defTabSz="609600" rtl="0" eaLnBrk="1" latinLnBrk="0" hangingPunct="1">
        <a:spcBef>
          <a:spcPct val="20000"/>
        </a:spcBef>
        <a:buFont typeface="Arial" panose="020B0604020202020204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609600" rtl="0" eaLnBrk="1" latinLnBrk="0" hangingPunct="1">
        <a:spcBef>
          <a:spcPct val="20000"/>
        </a:spcBef>
        <a:buFont typeface="Arial" panose="020B0604020202020204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609600" rtl="0" eaLnBrk="1" latinLnBrk="0" hangingPunct="1">
        <a:spcBef>
          <a:spcPct val="20000"/>
        </a:spcBef>
        <a:buFont typeface="Arial" panose="020B0604020202020204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609600" rtl="0" eaLnBrk="1" latinLnBrk="0" hangingPunct="1">
        <a:spcBef>
          <a:spcPct val="20000"/>
        </a:spcBef>
        <a:buFont typeface="Arial" panose="020B0604020202020204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6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6096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6096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6096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6096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6096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6096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6096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6096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609600" rtl="0" eaLnBrk="1" latinLnBrk="0" hangingPunct="1">
        <a:spcBef>
          <a:spcPct val="0"/>
        </a:spcBef>
        <a:buNone/>
        <a:defRPr sz="586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609600" rtl="0" eaLnBrk="1" latinLnBrk="0" hangingPunct="1">
        <a:spcBef>
          <a:spcPct val="20000"/>
        </a:spcBef>
        <a:buFont typeface="Arial" panose="020B0604020202020204"/>
        <a:buChar char="•"/>
        <a:defRPr sz="3335" kern="1200">
          <a:solidFill>
            <a:srgbClr val="011C3C"/>
          </a:solidFill>
          <a:latin typeface="Lucida Grande" panose="020B0600040502020204"/>
          <a:ea typeface="+mn-ea"/>
          <a:cs typeface="Lucida Grande" panose="020B0600040502020204"/>
        </a:defRPr>
      </a:lvl1pPr>
      <a:lvl2pPr marL="990600" indent="-381000" algn="l" defTabSz="609600" rtl="0" eaLnBrk="1" latinLnBrk="0" hangingPunct="1">
        <a:spcBef>
          <a:spcPct val="20000"/>
        </a:spcBef>
        <a:buFont typeface="Arial" panose="020B0604020202020204"/>
        <a:buChar char="–"/>
        <a:defRPr sz="2665" kern="1200">
          <a:solidFill>
            <a:schemeClr val="bg2">
              <a:lumMod val="50000"/>
            </a:schemeClr>
          </a:solidFill>
          <a:latin typeface="Lucida Grande" panose="020B0600040502020204"/>
          <a:ea typeface="+mn-ea"/>
          <a:cs typeface="Lucida Grande" panose="020B0600040502020204"/>
        </a:defRPr>
      </a:lvl2pPr>
      <a:lvl3pPr marL="1524000" indent="-304800" algn="l" defTabSz="609600" rtl="0" eaLnBrk="1" latinLnBrk="0" hangingPunct="1">
        <a:spcBef>
          <a:spcPct val="20000"/>
        </a:spcBef>
        <a:buFont typeface="Arial" panose="020B0604020202020204"/>
        <a:buChar char="•"/>
        <a:defRPr sz="2400" kern="1200">
          <a:solidFill>
            <a:schemeClr val="bg2">
              <a:lumMod val="50000"/>
            </a:schemeClr>
          </a:solidFill>
          <a:latin typeface="Lucida Grande" panose="020B0600040502020204"/>
          <a:ea typeface="+mn-ea"/>
          <a:cs typeface="Lucida Grande" panose="020B0600040502020204"/>
        </a:defRPr>
      </a:lvl3pPr>
      <a:lvl4pPr marL="2133600" indent="-304800" algn="l" defTabSz="609600" rtl="0" eaLnBrk="1" latinLnBrk="0" hangingPunct="1">
        <a:spcBef>
          <a:spcPct val="20000"/>
        </a:spcBef>
        <a:buFont typeface="Arial" panose="020B0604020202020204"/>
        <a:buChar char="–"/>
        <a:defRPr sz="2000" kern="1200">
          <a:solidFill>
            <a:schemeClr val="bg2">
              <a:lumMod val="50000"/>
            </a:schemeClr>
          </a:solidFill>
          <a:latin typeface="Lucida Grande" panose="020B0600040502020204"/>
          <a:ea typeface="+mn-ea"/>
          <a:cs typeface="Lucida Grande" panose="020B0600040502020204"/>
        </a:defRPr>
      </a:lvl4pPr>
      <a:lvl5pPr marL="2743200" indent="-304800" algn="l" defTabSz="609600" rtl="0" eaLnBrk="1" latinLnBrk="0" hangingPunct="1">
        <a:spcBef>
          <a:spcPct val="20000"/>
        </a:spcBef>
        <a:buFont typeface="Arial" panose="020B0604020202020204"/>
        <a:buChar char="»"/>
        <a:defRPr sz="1600" kern="1200">
          <a:solidFill>
            <a:schemeClr val="bg2">
              <a:lumMod val="50000"/>
            </a:schemeClr>
          </a:solidFill>
          <a:latin typeface="Lucida Grande" panose="020B0600040502020204"/>
          <a:ea typeface="+mn-ea"/>
          <a:cs typeface="Lucida Grande" panose="020B0600040502020204"/>
        </a:defRPr>
      </a:lvl5pPr>
      <a:lvl6pPr marL="3352800" indent="-304800" algn="l" defTabSz="609600" rtl="0" eaLnBrk="1" latinLnBrk="0" hangingPunct="1">
        <a:spcBef>
          <a:spcPct val="20000"/>
        </a:spcBef>
        <a:buFont typeface="Arial" panose="020B0604020202020204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609600" rtl="0" eaLnBrk="1" latinLnBrk="0" hangingPunct="1">
        <a:spcBef>
          <a:spcPct val="20000"/>
        </a:spcBef>
        <a:buFont typeface="Arial" panose="020B0604020202020204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609600" rtl="0" eaLnBrk="1" latinLnBrk="0" hangingPunct="1">
        <a:spcBef>
          <a:spcPct val="20000"/>
        </a:spcBef>
        <a:buFont typeface="Arial" panose="020B0604020202020204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609600" rtl="0" eaLnBrk="1" latinLnBrk="0" hangingPunct="1">
        <a:spcBef>
          <a:spcPct val="20000"/>
        </a:spcBef>
        <a:buFont typeface="Arial" panose="020B0604020202020204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6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6096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6096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6096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6096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6096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6096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6096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6096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11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1.vml"/><Relationship Id="rId7" Type="http://schemas.openxmlformats.org/officeDocument/2006/relationships/slideLayout" Target="../slideLayouts/slideLayout11.xml"/><Relationship Id="rId6" Type="http://schemas.openxmlformats.org/officeDocument/2006/relationships/image" Target="../media/image10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9.wmf"/><Relationship Id="rId3" Type="http://schemas.openxmlformats.org/officeDocument/2006/relationships/oleObject" Target="../embeddings/oleObject2.bin"/><Relationship Id="rId2" Type="http://schemas.openxmlformats.org/officeDocument/2006/relationships/image" Target="../media/image8.wmf"/><Relationship Id="rId1" Type="http://schemas.openxmlformats.org/officeDocument/2006/relationships/oleObject" Target="../embeddings/oleObject1.bin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1.xml"/><Relationship Id="rId4" Type="http://schemas.openxmlformats.org/officeDocument/2006/relationships/image" Target="../media/image14.png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11.xml"/><Relationship Id="rId4" Type="http://schemas.openxmlformats.org/officeDocument/2006/relationships/image" Target="../media/image18.png"/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image" Target="../media/image15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image" Target="../media/image21.png"/><Relationship Id="rId1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6.xml"/><Relationship Id="rId1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hyperlink" Target="https://qz.com/1034972/the-data-that-changed-the-direction-of-ai-research-and-possibly-the-world/" TargetMode="Externa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6.xml"/><Relationship Id="rId1" Type="http://schemas.openxmlformats.org/officeDocument/2006/relationships/image" Target="../media/image29.jpe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6.xml"/><Relationship Id="rId1" Type="http://schemas.openxmlformats.org/officeDocument/2006/relationships/image" Target="../media/image32.jpe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33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6.xml"/><Relationship Id="rId1" Type="http://schemas.openxmlformats.org/officeDocument/2006/relationships/image" Target="../media/image34.jpe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6.xml"/><Relationship Id="rId1" Type="http://schemas.openxmlformats.org/officeDocument/2006/relationships/image" Target="../media/image35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6.xml"/><Relationship Id="rId1" Type="http://schemas.openxmlformats.org/officeDocument/2006/relationships/image" Target="../media/image36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6.xml"/><Relationship Id="rId1" Type="http://schemas.openxmlformats.org/officeDocument/2006/relationships/image" Target="../media/image37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image" Target="../media/image39.png"/><Relationship Id="rId1" Type="http://schemas.openxmlformats.org/officeDocument/2006/relationships/image" Target="../media/image38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40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41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42.emf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43.em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3.GI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Introduction to NLP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Introduction </a:t>
            </a:r>
            <a:r>
              <a:rPr lang="en-US" dirty="0"/>
              <a:t>to Deep </a:t>
            </a:r>
            <a:r>
              <a:rPr lang="en-US" dirty="0" smtClean="0"/>
              <a:t>Learning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121917" tIns="60958" rIns="121917" bIns="60958"/>
          <a:lstStyle/>
          <a:p>
            <a:r>
              <a:rPr lang="en-US" dirty="0" smtClean="0"/>
              <a:t>Derivatives and Gradients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851433" y="2350744"/>
            <a:ext cx="4642339" cy="3530991"/>
            <a:chOff x="1603717" y="2644726"/>
            <a:chExt cx="4642338" cy="3530991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1983545" y="2644726"/>
              <a:ext cx="0" cy="3530991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/>
            <p:nvPr/>
          </p:nvCxnSpPr>
          <p:spPr>
            <a:xfrm>
              <a:off x="1800665" y="5908431"/>
              <a:ext cx="4445390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7" name="Freeform 6"/>
            <p:cNvSpPr/>
            <p:nvPr/>
          </p:nvSpPr>
          <p:spPr>
            <a:xfrm>
              <a:off x="1603717" y="3444842"/>
              <a:ext cx="3981157" cy="2196304"/>
            </a:xfrm>
            <a:custGeom>
              <a:avLst/>
              <a:gdLst>
                <a:gd name="connsiteX0" fmla="*/ 0 w 3981157"/>
                <a:gd name="connsiteY0" fmla="*/ 253218 h 2196304"/>
                <a:gd name="connsiteX1" fmla="*/ 604911 w 3981157"/>
                <a:gd name="connsiteY1" fmla="*/ 1463040 h 2196304"/>
                <a:gd name="connsiteX2" fmla="*/ 1209821 w 3981157"/>
                <a:gd name="connsiteY2" fmla="*/ 1955409 h 2196304"/>
                <a:gd name="connsiteX3" fmla="*/ 1899138 w 3981157"/>
                <a:gd name="connsiteY3" fmla="*/ 2194560 h 2196304"/>
                <a:gd name="connsiteX4" fmla="*/ 2518117 w 3981157"/>
                <a:gd name="connsiteY4" fmla="*/ 1842867 h 2196304"/>
                <a:gd name="connsiteX5" fmla="*/ 2996418 w 3981157"/>
                <a:gd name="connsiteY5" fmla="*/ 815926 h 2196304"/>
                <a:gd name="connsiteX6" fmla="*/ 3348111 w 3981157"/>
                <a:gd name="connsiteY6" fmla="*/ 450166 h 2196304"/>
                <a:gd name="connsiteX7" fmla="*/ 3981157 w 3981157"/>
                <a:gd name="connsiteY7" fmla="*/ 0 h 2196304"/>
                <a:gd name="connsiteX8" fmla="*/ 3981157 w 3981157"/>
                <a:gd name="connsiteY8" fmla="*/ 0 h 2196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81157" h="2196304">
                  <a:moveTo>
                    <a:pt x="0" y="253218"/>
                  </a:moveTo>
                  <a:cubicBezTo>
                    <a:pt x="201637" y="716280"/>
                    <a:pt x="403274" y="1179342"/>
                    <a:pt x="604911" y="1463040"/>
                  </a:cubicBezTo>
                  <a:cubicBezTo>
                    <a:pt x="806548" y="1746738"/>
                    <a:pt x="994116" y="1833489"/>
                    <a:pt x="1209821" y="1955409"/>
                  </a:cubicBezTo>
                  <a:cubicBezTo>
                    <a:pt x="1425526" y="2077329"/>
                    <a:pt x="1681089" y="2213317"/>
                    <a:pt x="1899138" y="2194560"/>
                  </a:cubicBezTo>
                  <a:cubicBezTo>
                    <a:pt x="2117187" y="2175803"/>
                    <a:pt x="2335237" y="2072639"/>
                    <a:pt x="2518117" y="1842867"/>
                  </a:cubicBezTo>
                  <a:cubicBezTo>
                    <a:pt x="2700997" y="1613095"/>
                    <a:pt x="2858086" y="1048043"/>
                    <a:pt x="2996418" y="815926"/>
                  </a:cubicBezTo>
                  <a:cubicBezTo>
                    <a:pt x="3134750" y="583809"/>
                    <a:pt x="3183988" y="586154"/>
                    <a:pt x="3348111" y="450166"/>
                  </a:cubicBezTo>
                  <a:cubicBezTo>
                    <a:pt x="3512234" y="314178"/>
                    <a:pt x="3981157" y="0"/>
                    <a:pt x="3981157" y="0"/>
                  </a:cubicBezTo>
                  <a:lnTo>
                    <a:pt x="3981157" y="0"/>
                  </a:lnTo>
                </a:path>
              </a:pathLst>
            </a:custGeom>
            <a:noFill/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prstClr val="white"/>
                </a:solidFill>
              </a:endParaRPr>
            </a:p>
          </p:txBody>
        </p:sp>
        <p:sp>
          <p:nvSpPr>
            <p:cNvPr id="8" name="Multiply 7"/>
            <p:cNvSpPr/>
            <p:nvPr/>
          </p:nvSpPr>
          <p:spPr>
            <a:xfrm>
              <a:off x="4571999" y="3924886"/>
              <a:ext cx="281354" cy="323557"/>
            </a:xfrm>
            <a:prstGeom prst="mathMultiply">
              <a:avLst/>
            </a:prstGeom>
            <a:solidFill>
              <a:srgbClr val="00B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prstClr val="white"/>
                </a:solidFill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6402183" y="1900473"/>
            <a:ext cx="5919470" cy="4491795"/>
            <a:chOff x="1402517" y="2164884"/>
            <a:chExt cx="5919470" cy="4491794"/>
          </a:xfrm>
        </p:grpSpPr>
        <p:pic>
          <p:nvPicPr>
            <p:cNvPr id="10" name="Picture 2" descr="https://upload.wikimedia.org/wikipedia/commons/6/68/Gradient_ascent_%28surface%29.png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3609" y="2164884"/>
              <a:ext cx="4884988" cy="4010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/>
            <p:cNvSpPr/>
            <p:nvPr/>
          </p:nvSpPr>
          <p:spPr>
            <a:xfrm>
              <a:off x="1402517" y="6196303"/>
              <a:ext cx="5919470" cy="4603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>
                  <a:solidFill>
                    <a:prstClr val="black"/>
                  </a:solidFill>
                </a:rPr>
                <a:t>https://en.wikipedia.org/wiki/Gradient_descent</a:t>
              </a:r>
              <a:endParaRPr lang="en-US" sz="2400" dirty="0">
                <a:solidFill>
                  <a:prstClr val="black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 lIns="121917" tIns="60958" rIns="121917" bIns="60958"/>
          <a:lstStyle/>
          <a:p>
            <a:r>
              <a:rPr lang="en-US" dirty="0" smtClean="0"/>
              <a:t>Updating Parameters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4152" y="1595324"/>
            <a:ext cx="11350752" cy="5041105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Basic approach</a:t>
            </a:r>
            <a:endParaRPr lang="en-US" dirty="0" smtClean="0"/>
          </a:p>
          <a:p>
            <a:pPr lvl="1"/>
            <a:r>
              <a:rPr lang="en-US" dirty="0"/>
              <a:t>We want to increase the probability of the entire data set</a:t>
            </a:r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Gradient ascent</a:t>
            </a:r>
            <a:endParaRPr lang="en-US" dirty="0" smtClean="0"/>
          </a:p>
          <a:p>
            <a:pPr lvl="1"/>
            <a:r>
              <a:rPr lang="en-US" dirty="0"/>
              <a:t>Take the derivative of the log likelihood with respect to the parameters </a:t>
            </a:r>
            <a:endParaRPr lang="en-US" dirty="0"/>
          </a:p>
          <a:p>
            <a:pPr lvl="1"/>
            <a:r>
              <a:rPr lang="en-US" dirty="0" smtClean="0"/>
              <a:t>Make a little change to the parameters in the direction the derivative tells you is uphill: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α </a:t>
            </a:r>
            <a:r>
              <a:rPr lang="en-US" dirty="0"/>
              <a:t>here is the learning </a:t>
            </a:r>
            <a:r>
              <a:rPr lang="en-US" dirty="0" smtClean="0"/>
              <a:t>rate</a:t>
            </a:r>
            <a:endParaRPr lang="en-US" dirty="0" smtClean="0"/>
          </a:p>
          <a:p>
            <a:pPr lvl="1"/>
            <a:r>
              <a:rPr lang="en-US" dirty="0" smtClean="0"/>
              <a:t>how much do you want to change each time? 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/>
              <p:cNvSpPr txBox="1"/>
              <p:nvPr/>
            </p:nvSpPr>
            <p:spPr>
              <a:xfrm>
                <a:off x="4013228" y="4647439"/>
                <a:ext cx="4122495" cy="77406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en-US" sz="2665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665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acc>
                      <m:r>
                        <a:rPr lang="en-US" sz="2665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≔ </m:t>
                      </m:r>
                      <m:acc>
                        <m:accPr>
                          <m:chr m:val="⃑"/>
                          <m:ctrlPr>
                            <a:rPr lang="en-US" sz="2665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665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acc>
                      <m:r>
                        <a:rPr lang="en-US" sz="2665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en-US" sz="2665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2665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sz="2665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665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2665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⃑"/>
                              <m:ctrlPr>
                                <a:rPr lang="en-US" sz="2665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665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den>
                      </m:f>
                      <m:r>
                        <a:rPr lang="en-US" sz="2665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r>
                        <a:rPr lang="en-US" sz="2665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665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sz="2665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665" dirty="0">
                  <a:solidFill>
                    <a:prstClr val="black"/>
                  </a:solidFill>
                </a:endParaRPr>
              </a:p>
            </p:txBody>
          </p:sp>
        </mc:Choice>
        <mc:Fallback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3228" y="4647439"/>
                <a:ext cx="4122495" cy="774065"/>
              </a:xfrm>
              <a:prstGeom prst="rect">
                <a:avLst/>
              </a:prstGeom>
              <a:blipFill rotWithShape="1">
                <a:blip r:embed="rId1"/>
                <a:stretch>
                  <a:fillRect l="-1" t="-66" r="2" b="66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/>
              <p:cNvSpPr txBox="1"/>
              <p:nvPr/>
            </p:nvSpPr>
            <p:spPr>
              <a:xfrm>
                <a:off x="4201453" y="2428044"/>
                <a:ext cx="5193367" cy="553085"/>
              </a:xfrm>
              <a:prstGeom prst="rect">
                <a:avLst/>
              </a:prstGeom>
              <a:noFill/>
            </p:spPr>
            <p:txBody>
              <a:bodyPr wrap="square" lIns="121917" tIns="60958" rIns="121917" bIns="60958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𝑤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𝑀𝐿𝐸</m:t>
                          </m:r>
                        </m:sub>
                      </m:sSub>
                      <m:r>
                        <a:rPr lang="en-US" sz="24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400">
                              <a:latin typeface="Cambria Math"/>
                            </a:rPr>
                            <m:t>argmax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𝑤</m:t>
                          </m:r>
                        </m:sub>
                      </m:sSub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𝑙𝑜𝑔𝑃</m:t>
                              </m:r>
                              <m:r>
                                <a:rPr lang="en-US" sz="2400" i="1">
                                  <a:latin typeface="Cambria Math"/>
                                </a:rPr>
                                <m:t>(</m:t>
                              </m:r>
                              <m:r>
                                <a:rPr lang="en-US" sz="2400" i="1"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>
                              <a:latin typeface="Cambria Math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sz="2400" i="1">
                          <a:latin typeface="Cambria Math"/>
                        </a:rPr>
                        <m:t>;</m:t>
                      </m:r>
                      <m:r>
                        <a:rPr lang="en-US" sz="2400" i="1">
                          <a:latin typeface="Cambria Math"/>
                        </a:rPr>
                        <m:t>𝑤</m:t>
                      </m:r>
                      <m:r>
                        <a:rPr lang="en-US" sz="2400" i="1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1453" y="2428044"/>
                <a:ext cx="5193367" cy="553085"/>
              </a:xfrm>
              <a:prstGeom prst="rect">
                <a:avLst/>
              </a:prstGeom>
              <a:blipFill rotWithShape="1">
                <a:blip r:embed="rId2"/>
                <a:stretch>
                  <a:fillRect l="-6" t="-79" r="12" b="79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 lIns="121917" tIns="60958" rIns="121917" bIns="60958"/>
          <a:lstStyle/>
          <a:p>
            <a:pPr eaLnBrk="1" hangingPunct="1"/>
            <a:r>
              <a:rPr lang="en-US" altLang="en-US" dirty="0" smtClean="0"/>
              <a:t>Perceptron Algorithm</a:t>
            </a:r>
            <a:endParaRPr lang="en-US" altLang="en-US" dirty="0" smtClean="0"/>
          </a:p>
        </p:txBody>
      </p:sp>
      <p:sp>
        <p:nvSpPr>
          <p:cNvPr id="23555" name="Text Box 4"/>
          <p:cNvSpPr txBox="1">
            <a:spLocks noChangeArrowheads="1"/>
          </p:cNvSpPr>
          <p:nvPr/>
        </p:nvSpPr>
        <p:spPr bwMode="auto">
          <a:xfrm>
            <a:off x="1805715" y="1581029"/>
            <a:ext cx="1004570" cy="4895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917" tIns="60958" rIns="121917" bIns="60958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>
                <a:solidFill>
                  <a:srgbClr val="000000"/>
                </a:solidFill>
              </a:rPr>
              <a:t>Input:</a:t>
            </a:r>
            <a:endParaRPr lang="en-US" altLang="en-US" sz="2400" dirty="0">
              <a:solidFill>
                <a:srgbClr val="000000"/>
              </a:solidFill>
            </a:endParaRPr>
          </a:p>
        </p:txBody>
      </p:sp>
      <p:sp>
        <p:nvSpPr>
          <p:cNvPr id="23556" name="Text Box 5"/>
          <p:cNvSpPr txBox="1">
            <a:spLocks noChangeArrowheads="1"/>
          </p:cNvSpPr>
          <p:nvPr/>
        </p:nvSpPr>
        <p:spPr bwMode="auto">
          <a:xfrm>
            <a:off x="1697595" y="2575584"/>
            <a:ext cx="1614805" cy="4895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917" tIns="60958" rIns="121917" bIns="60958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>
                <a:solidFill>
                  <a:srgbClr val="000000"/>
                </a:solidFill>
              </a:rPr>
              <a:t>Algorithm:</a:t>
            </a:r>
            <a:endParaRPr lang="en-US" altLang="en-US" sz="2400" dirty="0">
              <a:solidFill>
                <a:srgbClr val="000000"/>
              </a:solidFill>
            </a:endParaRPr>
          </a:p>
        </p:txBody>
      </p:sp>
      <p:sp>
        <p:nvSpPr>
          <p:cNvPr id="23557" name="Text Box 6"/>
          <p:cNvSpPr txBox="1">
            <a:spLocks noChangeArrowheads="1"/>
          </p:cNvSpPr>
          <p:nvPr/>
        </p:nvSpPr>
        <p:spPr bwMode="auto">
          <a:xfrm>
            <a:off x="1805711" y="5620237"/>
            <a:ext cx="1241425" cy="4895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917" tIns="60958" rIns="121917" bIns="60958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>
                <a:solidFill>
                  <a:srgbClr val="000000"/>
                </a:solidFill>
              </a:rPr>
              <a:t>Output:</a:t>
            </a:r>
            <a:endParaRPr lang="en-US" altLang="en-US" sz="2400" dirty="0">
              <a:solidFill>
                <a:srgbClr val="000000"/>
              </a:solidFill>
            </a:endParaRPr>
          </a:p>
        </p:txBody>
      </p:sp>
      <p:graphicFrame>
        <p:nvGraphicFramePr>
          <p:cNvPr id="23558" name="Object 7"/>
          <p:cNvGraphicFramePr>
            <a:graphicFrameLocks noChangeAspect="1"/>
          </p:cNvGraphicFramePr>
          <p:nvPr/>
        </p:nvGraphicFramePr>
        <p:xfrm>
          <a:off x="3409949" y="1522412"/>
          <a:ext cx="7716839" cy="9588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59" name="Equation" r:id="rId1" imgW="66141600" imgH="10972800" progId="Equation.3">
                  <p:embed/>
                </p:oleObj>
              </mc:Choice>
              <mc:Fallback>
                <p:oleObj name="Equation" r:id="rId1" imgW="66141600" imgH="10972800" progId="Equation.3">
                  <p:embed/>
                  <p:pic>
                    <p:nvPicPr>
                      <p:cNvPr id="0" name="Picture 1335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09949" y="1522412"/>
                        <a:ext cx="7716839" cy="95885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559" name="Object 8"/>
          <p:cNvGraphicFramePr>
            <a:graphicFrameLocks noChangeAspect="1"/>
          </p:cNvGraphicFramePr>
          <p:nvPr/>
        </p:nvGraphicFramePr>
        <p:xfrm>
          <a:off x="3500996" y="2718285"/>
          <a:ext cx="3558117" cy="29019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60" name="Equation" r:id="rId3" imgW="35052000" imgH="38100000" progId="Equation.3">
                  <p:embed/>
                </p:oleObj>
              </mc:Choice>
              <mc:Fallback>
                <p:oleObj name="Equation" r:id="rId3" imgW="35052000" imgH="38100000" progId="Equation.3">
                  <p:embed/>
                  <p:pic>
                    <p:nvPicPr>
                      <p:cNvPr id="0" name="Picture 1335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00996" y="2718285"/>
                        <a:ext cx="3558117" cy="290195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560" name="Object 9"/>
          <p:cNvGraphicFramePr>
            <a:graphicFrameLocks noChangeAspect="1"/>
          </p:cNvGraphicFramePr>
          <p:nvPr/>
        </p:nvGraphicFramePr>
        <p:xfrm>
          <a:off x="3328811" y="5746687"/>
          <a:ext cx="546100" cy="46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61" name="Equation" r:id="rId5" imgW="203200" imgH="228600" progId="Equation.3">
                  <p:embed/>
                </p:oleObj>
              </mc:Choice>
              <mc:Fallback>
                <p:oleObj name="Equation" r:id="rId5" imgW="203200" imgH="228600" progId="Equation.3">
                  <p:embed/>
                  <p:pic>
                    <p:nvPicPr>
                      <p:cNvPr id="0" name="Picture 1336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28811" y="5746687"/>
                        <a:ext cx="546100" cy="4603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4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665" y="0"/>
            <a:ext cx="3910671" cy="3341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7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2095" y="1"/>
            <a:ext cx="3909216" cy="33527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0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665" y="3419212"/>
            <a:ext cx="3909941" cy="343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1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2097" y="3419212"/>
            <a:ext cx="3909216" cy="343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82" name="Text Box 9"/>
          <p:cNvSpPr txBox="1">
            <a:spLocks noChangeArrowheads="1"/>
          </p:cNvSpPr>
          <p:nvPr/>
        </p:nvSpPr>
        <p:spPr bwMode="auto">
          <a:xfrm>
            <a:off x="8970264" y="6144884"/>
            <a:ext cx="3026664" cy="4495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917" tIns="60958" rIns="121917" bIns="60958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135" dirty="0">
                <a:solidFill>
                  <a:srgbClr val="000000"/>
                </a:solidFill>
                <a:latin typeface="Times New Roman" panose="02020603050405020304" pitchFamily="18" charset="0"/>
              </a:rPr>
              <a:t>[Example: Chris Bishop]</a:t>
            </a:r>
            <a:endParaRPr lang="en-US" altLang="en-US" sz="2135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8667" y="523295"/>
            <a:ext cx="11457093" cy="935791"/>
          </a:xfrm>
        </p:spPr>
        <p:txBody>
          <a:bodyPr/>
          <a:lstStyle/>
          <a:p>
            <a:r>
              <a:rPr lang="en-US" dirty="0" smtClean="0"/>
              <a:t>Non-</a:t>
            </a:r>
            <a:r>
              <a:rPr lang="en-US" dirty="0" err="1" smtClean="0"/>
              <a:t>linearities</a:t>
            </a:r>
            <a:r>
              <a:rPr lang="en-US" dirty="0" smtClean="0"/>
              <a:t>: sigmoid, </a:t>
            </a:r>
            <a:r>
              <a:rPr lang="en-US" dirty="0" err="1" smtClean="0"/>
              <a:t>tanh</a:t>
            </a:r>
            <a:endParaRPr lang="en-US" dirty="0"/>
          </a:p>
        </p:txBody>
      </p:sp>
      <p:pic>
        <p:nvPicPr>
          <p:cNvPr id="2050" name="Picture 2" descr="C:\Users\Dragomir Radev\Dropbox\Drago\co-\sigmoid.jp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414" y="2083529"/>
            <a:ext cx="5749158" cy="4311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Dragomir Radev\Dropbox\Drago\co-\tanh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443" y="2083530"/>
            <a:ext cx="5749157" cy="4311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8096" y="1542707"/>
            <a:ext cx="48958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0326" y="1593100"/>
            <a:ext cx="3314700" cy="39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1507" y="157535"/>
            <a:ext cx="11243733" cy="935791"/>
          </a:xfrm>
        </p:spPr>
        <p:txBody>
          <a:bodyPr/>
          <a:lstStyle/>
          <a:p>
            <a:r>
              <a:rPr lang="en-US" dirty="0" smtClean="0"/>
              <a:t>Multi-Layer Perceptron</a:t>
            </a:r>
            <a:br>
              <a:rPr lang="en-US" dirty="0" smtClean="0"/>
            </a:br>
            <a:r>
              <a:rPr lang="en-US" dirty="0" smtClean="0"/>
              <a:t>(Multi-layer LR)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3300152" y="5353396"/>
            <a:ext cx="756458" cy="75645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</a:t>
            </a:r>
            <a:r>
              <a:rPr lang="en-US" baseline="-25000" dirty="0" smtClean="0"/>
              <a:t>1</a:t>
            </a:r>
            <a:endParaRPr lang="en-US" baseline="-25000" dirty="0"/>
          </a:p>
        </p:txBody>
      </p:sp>
      <p:sp>
        <p:nvSpPr>
          <p:cNvPr id="5" name="Oval 4"/>
          <p:cNvSpPr/>
          <p:nvPr/>
        </p:nvSpPr>
        <p:spPr>
          <a:xfrm>
            <a:off x="4616373" y="5353396"/>
            <a:ext cx="756458" cy="75645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</a:t>
            </a:r>
            <a:r>
              <a:rPr lang="en-US" baseline="-25000" dirty="0"/>
              <a:t>2</a:t>
            </a:r>
            <a:endParaRPr lang="en-US" baseline="-25000" dirty="0"/>
          </a:p>
        </p:txBody>
      </p:sp>
      <p:sp>
        <p:nvSpPr>
          <p:cNvPr id="6" name="Oval 5"/>
          <p:cNvSpPr/>
          <p:nvPr/>
        </p:nvSpPr>
        <p:spPr>
          <a:xfrm>
            <a:off x="5895185" y="5353396"/>
            <a:ext cx="756458" cy="75645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</a:t>
            </a:r>
            <a:r>
              <a:rPr lang="en-US" baseline="-25000" dirty="0" smtClean="0"/>
              <a:t>3</a:t>
            </a:r>
            <a:endParaRPr lang="en-US" baseline="-25000" dirty="0"/>
          </a:p>
        </p:txBody>
      </p:sp>
      <p:sp>
        <p:nvSpPr>
          <p:cNvPr id="7" name="Oval 6"/>
          <p:cNvSpPr/>
          <p:nvPr/>
        </p:nvSpPr>
        <p:spPr>
          <a:xfrm>
            <a:off x="7240422" y="5353396"/>
            <a:ext cx="756458" cy="75645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</a:t>
            </a:r>
            <a:r>
              <a:rPr lang="en-US" baseline="-25000" dirty="0" smtClean="0"/>
              <a:t>4</a:t>
            </a:r>
            <a:endParaRPr lang="en-US" baseline="-25000" dirty="0"/>
          </a:p>
        </p:txBody>
      </p:sp>
      <p:sp>
        <p:nvSpPr>
          <p:cNvPr id="8" name="Oval 7"/>
          <p:cNvSpPr/>
          <p:nvPr/>
        </p:nvSpPr>
        <p:spPr>
          <a:xfrm>
            <a:off x="4238144" y="3543993"/>
            <a:ext cx="756458" cy="756458"/>
          </a:xfrm>
          <a:prstGeom prst="ellipse">
            <a:avLst/>
          </a:prstGeom>
          <a:solidFill>
            <a:srgbClr val="0070C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y</a:t>
            </a:r>
            <a:r>
              <a:rPr lang="en-US" baseline="-25000" dirty="0" smtClean="0"/>
              <a:t>1</a:t>
            </a:r>
            <a:endParaRPr lang="en-US" baseline="-25000" dirty="0"/>
          </a:p>
        </p:txBody>
      </p:sp>
      <p:cxnSp>
        <p:nvCxnSpPr>
          <p:cNvPr id="10" name="Straight Connector 9"/>
          <p:cNvCxnSpPr>
            <a:stCxn id="4" idx="7"/>
            <a:endCxn id="8" idx="4"/>
          </p:cNvCxnSpPr>
          <p:nvPr/>
        </p:nvCxnSpPr>
        <p:spPr>
          <a:xfrm flipV="1">
            <a:off x="3945829" y="4300451"/>
            <a:ext cx="670544" cy="11637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5" idx="0"/>
            <a:endCxn id="8" idx="4"/>
          </p:cNvCxnSpPr>
          <p:nvPr/>
        </p:nvCxnSpPr>
        <p:spPr>
          <a:xfrm flipH="1" flipV="1">
            <a:off x="4616373" y="4300451"/>
            <a:ext cx="378229" cy="10529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6" idx="0"/>
            <a:endCxn id="8" idx="4"/>
          </p:cNvCxnSpPr>
          <p:nvPr/>
        </p:nvCxnSpPr>
        <p:spPr>
          <a:xfrm flipH="1" flipV="1">
            <a:off x="4616373" y="4300451"/>
            <a:ext cx="1657041" cy="10529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7" idx="0"/>
            <a:endCxn id="8" idx="4"/>
          </p:cNvCxnSpPr>
          <p:nvPr/>
        </p:nvCxnSpPr>
        <p:spPr>
          <a:xfrm flipH="1" flipV="1">
            <a:off x="4616373" y="4300451"/>
            <a:ext cx="3002278" cy="10529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4955248" y="2768500"/>
            <a:ext cx="399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v</a:t>
            </a:r>
            <a:r>
              <a:rPr lang="en-US" baseline="-25000" dirty="0" smtClean="0"/>
              <a:t>1</a:t>
            </a:r>
            <a:endParaRPr lang="en-US" baseline="-25000" dirty="0"/>
          </a:p>
        </p:txBody>
      </p:sp>
      <p:sp>
        <p:nvSpPr>
          <p:cNvPr id="24" name="TextBox 23"/>
          <p:cNvSpPr txBox="1"/>
          <p:nvPr/>
        </p:nvSpPr>
        <p:spPr>
          <a:xfrm>
            <a:off x="4308849" y="4826923"/>
            <a:ext cx="639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</a:t>
            </a:r>
            <a:r>
              <a:rPr lang="en-US" baseline="-25000" dirty="0" smtClean="0"/>
              <a:t>2,1</a:t>
            </a:r>
            <a:endParaRPr lang="en-US" baseline="-25000" dirty="0"/>
          </a:p>
        </p:txBody>
      </p:sp>
      <p:sp>
        <p:nvSpPr>
          <p:cNvPr id="25" name="TextBox 24"/>
          <p:cNvSpPr txBox="1"/>
          <p:nvPr/>
        </p:nvSpPr>
        <p:spPr>
          <a:xfrm>
            <a:off x="5471293" y="4969222"/>
            <a:ext cx="646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</a:t>
            </a:r>
            <a:r>
              <a:rPr lang="en-US" baseline="-25000" dirty="0" smtClean="0"/>
              <a:t>3,1</a:t>
            </a:r>
            <a:endParaRPr lang="en-US" baseline="-25000" dirty="0"/>
          </a:p>
        </p:txBody>
      </p:sp>
      <p:sp>
        <p:nvSpPr>
          <p:cNvPr id="26" name="TextBox 25"/>
          <p:cNvSpPr txBox="1"/>
          <p:nvPr/>
        </p:nvSpPr>
        <p:spPr>
          <a:xfrm>
            <a:off x="6340524" y="4884282"/>
            <a:ext cx="639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w</a:t>
            </a:r>
            <a:r>
              <a:rPr lang="en-US" baseline="-25000" smtClean="0"/>
              <a:t>4,1</a:t>
            </a:r>
            <a:endParaRPr lang="en-US" baseline="-25000" dirty="0"/>
          </a:p>
        </p:txBody>
      </p:sp>
      <p:sp>
        <p:nvSpPr>
          <p:cNvPr id="18" name="Oval 17"/>
          <p:cNvSpPr/>
          <p:nvPr/>
        </p:nvSpPr>
        <p:spPr>
          <a:xfrm>
            <a:off x="6340524" y="3543993"/>
            <a:ext cx="756458" cy="756458"/>
          </a:xfrm>
          <a:prstGeom prst="ellipse">
            <a:avLst/>
          </a:prstGeom>
          <a:solidFill>
            <a:srgbClr val="0070C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y</a:t>
            </a:r>
            <a:r>
              <a:rPr lang="en-US" baseline="-25000" dirty="0" smtClean="0"/>
              <a:t>2</a:t>
            </a:r>
            <a:endParaRPr lang="en-US" baseline="-25000" dirty="0"/>
          </a:p>
        </p:txBody>
      </p:sp>
      <p:cxnSp>
        <p:nvCxnSpPr>
          <p:cNvPr id="27" name="Straight Connector 26"/>
          <p:cNvCxnSpPr>
            <a:stCxn id="4" idx="7"/>
            <a:endCxn id="18" idx="4"/>
          </p:cNvCxnSpPr>
          <p:nvPr/>
        </p:nvCxnSpPr>
        <p:spPr>
          <a:xfrm flipV="1">
            <a:off x="3945829" y="4300451"/>
            <a:ext cx="2772924" cy="11637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7" idx="0"/>
            <a:endCxn id="18" idx="4"/>
          </p:cNvCxnSpPr>
          <p:nvPr/>
        </p:nvCxnSpPr>
        <p:spPr>
          <a:xfrm flipH="1" flipV="1">
            <a:off x="6718753" y="4300451"/>
            <a:ext cx="899898" cy="10529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6" idx="0"/>
            <a:endCxn id="18" idx="4"/>
          </p:cNvCxnSpPr>
          <p:nvPr/>
        </p:nvCxnSpPr>
        <p:spPr>
          <a:xfrm flipV="1">
            <a:off x="6273414" y="4300451"/>
            <a:ext cx="445339" cy="10529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stCxn id="5" idx="0"/>
            <a:endCxn id="18" idx="4"/>
          </p:cNvCxnSpPr>
          <p:nvPr/>
        </p:nvCxnSpPr>
        <p:spPr>
          <a:xfrm flipV="1">
            <a:off x="4994602" y="4300451"/>
            <a:ext cx="1724151" cy="10529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5579440" y="4233329"/>
            <a:ext cx="554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</a:t>
            </a:r>
            <a:r>
              <a:rPr lang="en-US" baseline="-25000" dirty="0" smtClean="0"/>
              <a:t>1,2</a:t>
            </a:r>
            <a:endParaRPr lang="en-US" baseline="-25000" dirty="0"/>
          </a:p>
        </p:txBody>
      </p:sp>
      <p:sp>
        <p:nvSpPr>
          <p:cNvPr id="38" name="TextBox 37"/>
          <p:cNvSpPr txBox="1"/>
          <p:nvPr/>
        </p:nvSpPr>
        <p:spPr>
          <a:xfrm>
            <a:off x="6063287" y="4490402"/>
            <a:ext cx="554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</a:t>
            </a:r>
            <a:r>
              <a:rPr lang="en-US" baseline="-25000" dirty="0" smtClean="0"/>
              <a:t>2,2</a:t>
            </a:r>
            <a:endParaRPr lang="en-US" baseline="-25000" dirty="0"/>
          </a:p>
        </p:txBody>
      </p:sp>
      <p:sp>
        <p:nvSpPr>
          <p:cNvPr id="39" name="TextBox 38"/>
          <p:cNvSpPr txBox="1"/>
          <p:nvPr/>
        </p:nvSpPr>
        <p:spPr>
          <a:xfrm>
            <a:off x="6491606" y="4516089"/>
            <a:ext cx="554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</a:t>
            </a:r>
            <a:r>
              <a:rPr lang="en-US" baseline="-25000" dirty="0" smtClean="0"/>
              <a:t>3,2</a:t>
            </a:r>
            <a:endParaRPr lang="en-US" baseline="-25000" dirty="0"/>
          </a:p>
        </p:txBody>
      </p:sp>
      <p:sp>
        <p:nvSpPr>
          <p:cNvPr id="40" name="TextBox 39"/>
          <p:cNvSpPr txBox="1"/>
          <p:nvPr/>
        </p:nvSpPr>
        <p:spPr>
          <a:xfrm>
            <a:off x="6891465" y="4300451"/>
            <a:ext cx="554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</a:t>
            </a:r>
            <a:r>
              <a:rPr lang="en-US" baseline="-25000" dirty="0" smtClean="0"/>
              <a:t>4,2</a:t>
            </a:r>
            <a:endParaRPr lang="en-US" baseline="-25000" dirty="0"/>
          </a:p>
        </p:txBody>
      </p:sp>
      <p:sp>
        <p:nvSpPr>
          <p:cNvPr id="41" name="Oval 40"/>
          <p:cNvSpPr/>
          <p:nvPr/>
        </p:nvSpPr>
        <p:spPr>
          <a:xfrm>
            <a:off x="5306829" y="1626524"/>
            <a:ext cx="756458" cy="756458"/>
          </a:xfrm>
          <a:prstGeom prst="ellipse">
            <a:avLst/>
          </a:prstGeom>
          <a:solidFill>
            <a:srgbClr val="00B05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z</a:t>
            </a:r>
            <a:endParaRPr lang="en-US" baseline="-25000" dirty="0"/>
          </a:p>
        </p:txBody>
      </p:sp>
      <p:cxnSp>
        <p:nvCxnSpPr>
          <p:cNvPr id="42" name="Straight Connector 41"/>
          <p:cNvCxnSpPr>
            <a:stCxn id="8" idx="7"/>
            <a:endCxn id="41" idx="4"/>
          </p:cNvCxnSpPr>
          <p:nvPr/>
        </p:nvCxnSpPr>
        <p:spPr>
          <a:xfrm flipV="1">
            <a:off x="4883821" y="2382982"/>
            <a:ext cx="801237" cy="127179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stCxn id="18" idx="1"/>
            <a:endCxn id="41" idx="4"/>
          </p:cNvCxnSpPr>
          <p:nvPr/>
        </p:nvCxnSpPr>
        <p:spPr>
          <a:xfrm flipH="1" flipV="1">
            <a:off x="5685058" y="2382982"/>
            <a:ext cx="766247" cy="127179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3830781" y="4774638"/>
            <a:ext cx="554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</a:t>
            </a:r>
            <a:r>
              <a:rPr lang="en-US" baseline="-25000" dirty="0" smtClean="0"/>
              <a:t>1,1</a:t>
            </a:r>
            <a:endParaRPr lang="en-US" baseline="-25000" dirty="0"/>
          </a:p>
        </p:txBody>
      </p:sp>
      <p:sp>
        <p:nvSpPr>
          <p:cNvPr id="49" name="TextBox 48"/>
          <p:cNvSpPr txBox="1"/>
          <p:nvPr/>
        </p:nvSpPr>
        <p:spPr>
          <a:xfrm>
            <a:off x="6092058" y="2763320"/>
            <a:ext cx="399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v</a:t>
            </a:r>
            <a:r>
              <a:rPr lang="en-US" baseline="-25000" dirty="0"/>
              <a:t>2</a:t>
            </a:r>
            <a:endParaRPr lang="en-US" baseline="-25000" dirty="0"/>
          </a:p>
        </p:txBody>
      </p:sp>
      <p:sp>
        <p:nvSpPr>
          <p:cNvPr id="52" name="TextBox 51"/>
          <p:cNvSpPr txBox="1"/>
          <p:nvPr/>
        </p:nvSpPr>
        <p:spPr>
          <a:xfrm>
            <a:off x="8487295" y="3654774"/>
            <a:ext cx="1486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[hidden layer]</a:t>
            </a:r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8487295" y="1756757"/>
            <a:ext cx="1447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[output layer]</a:t>
            </a:r>
            <a:endParaRPr lang="en-US" dirty="0"/>
          </a:p>
        </p:txBody>
      </p:sp>
      <p:sp>
        <p:nvSpPr>
          <p:cNvPr id="54" name="TextBox 53"/>
          <p:cNvSpPr txBox="1"/>
          <p:nvPr/>
        </p:nvSpPr>
        <p:spPr>
          <a:xfrm>
            <a:off x="8611023" y="5481604"/>
            <a:ext cx="1332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[input layer]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91438" tIns="45719" rIns="91438" bIns="45719"/>
          <a:lstStyle/>
          <a:p>
            <a:r>
              <a:rPr lang="en-US" dirty="0" smtClean="0"/>
              <a:t>Network with a Hidden Layer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6568" y="1724890"/>
            <a:ext cx="11823032" cy="4601095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It is a universal function </a:t>
            </a:r>
            <a:r>
              <a:rPr lang="en-US" dirty="0" err="1" smtClean="0"/>
              <a:t>approximator</a:t>
            </a:r>
            <a:endParaRPr lang="en-US" dirty="0" smtClean="0"/>
          </a:p>
          <a:p>
            <a:pPr lvl="1"/>
            <a:r>
              <a:rPr lang="en-US" dirty="0" smtClean="0"/>
              <a:t>It can model any continuous function (</a:t>
            </a:r>
            <a:r>
              <a:rPr lang="en-US" dirty="0" err="1" smtClean="0"/>
              <a:t>Hornik</a:t>
            </a:r>
            <a:r>
              <a:rPr lang="en-US" dirty="0" smtClean="0"/>
              <a:t> 1991)</a:t>
            </a:r>
            <a:endParaRPr lang="en-US" dirty="0" smtClean="0"/>
          </a:p>
          <a:p>
            <a:r>
              <a:rPr lang="en-US" dirty="0" smtClean="0"/>
              <a:t>This is not true for a simpler network</a:t>
            </a:r>
            <a:endParaRPr lang="en-US" dirty="0" smtClean="0"/>
          </a:p>
          <a:p>
            <a:pPr lvl="1"/>
            <a:r>
              <a:rPr lang="en-US" dirty="0" smtClean="0"/>
              <a:t>It cannot learn XOR, for example (no one-layer linear classifier can)</a:t>
            </a:r>
            <a:endParaRPr lang="en-US" dirty="0" smtClean="0"/>
          </a:p>
          <a:p>
            <a:r>
              <a:rPr lang="en-US" dirty="0" smtClean="0"/>
              <a:t>The deeper network can represent XOR </a:t>
            </a:r>
            <a:endParaRPr lang="en-US" dirty="0" smtClean="0"/>
          </a:p>
          <a:p>
            <a:pPr lvl="1"/>
            <a:r>
              <a:rPr lang="en-US" dirty="0" smtClean="0"/>
              <a:t>as a disjunction of two lower-level features</a:t>
            </a:r>
            <a:endParaRPr lang="en-US" dirty="0" smtClean="0"/>
          </a:p>
          <a:p>
            <a:r>
              <a:rPr lang="en-US" dirty="0" smtClean="0"/>
              <a:t>An even deeper network can also represent an arbitrary function</a:t>
            </a:r>
            <a:endParaRPr lang="en-US" dirty="0" smtClean="0"/>
          </a:p>
          <a:p>
            <a:pPr lvl="1"/>
            <a:r>
              <a:rPr lang="en-US" dirty="0" smtClean="0"/>
              <a:t>but with fewer nodes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22927" y="1936799"/>
            <a:ext cx="4329485" cy="388722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The XOR function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7479324" y="2735016"/>
            <a:ext cx="2733821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 [[0,0], [0</a:t>
            </a:r>
            <a:r>
              <a:rPr lang="en-US" sz="2800" dirty="0" smtClean="0"/>
              <a:t>]]</a:t>
            </a:r>
            <a:endParaRPr lang="en-US" sz="2800" dirty="0"/>
          </a:p>
          <a:p>
            <a:r>
              <a:rPr lang="en-US" sz="2800" dirty="0"/>
              <a:t> </a:t>
            </a:r>
            <a:r>
              <a:rPr lang="en-US" sz="2800" dirty="0" smtClean="0"/>
              <a:t>[[</a:t>
            </a:r>
            <a:r>
              <a:rPr lang="en-US" sz="2800" dirty="0"/>
              <a:t>0,1], [1</a:t>
            </a:r>
            <a:r>
              <a:rPr lang="en-US" sz="2800" dirty="0" smtClean="0"/>
              <a:t>]]</a:t>
            </a:r>
            <a:endParaRPr lang="en-US" sz="2800" dirty="0"/>
          </a:p>
          <a:p>
            <a:r>
              <a:rPr lang="en-US" sz="2800" dirty="0"/>
              <a:t> </a:t>
            </a:r>
            <a:r>
              <a:rPr lang="en-US" sz="2800" dirty="0" smtClean="0"/>
              <a:t>[[</a:t>
            </a:r>
            <a:r>
              <a:rPr lang="en-US" sz="2800" dirty="0"/>
              <a:t>1,0], [1</a:t>
            </a:r>
            <a:r>
              <a:rPr lang="en-US" sz="2800" dirty="0" smtClean="0"/>
              <a:t>]]</a:t>
            </a:r>
            <a:endParaRPr lang="en-US" sz="2800" dirty="0"/>
          </a:p>
          <a:p>
            <a:r>
              <a:rPr lang="en-US" sz="2800" dirty="0"/>
              <a:t> </a:t>
            </a:r>
            <a:r>
              <a:rPr lang="en-US" sz="2800" dirty="0" smtClean="0"/>
              <a:t>[[</a:t>
            </a:r>
            <a:r>
              <a:rPr lang="en-US" sz="2800" dirty="0"/>
              <a:t>1,1], [0]]</a:t>
            </a:r>
            <a:endParaRPr 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Deep Learning Helps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8751" y="1858925"/>
            <a:ext cx="7687108" cy="402137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96318" y="2202839"/>
            <a:ext cx="4329485" cy="388722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The XOR function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9143" y="2514695"/>
            <a:ext cx="5715688" cy="292848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540368" y="6244810"/>
            <a:ext cx="852971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https://www.quora.com/How-can-we-design-a-neural-network-that-acts-as-an-XOR-gate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7375" y="1898068"/>
            <a:ext cx="6926316" cy="4285459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Modern AI Paradigm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452" y="519795"/>
            <a:ext cx="5468123" cy="534010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4800" y="519795"/>
            <a:ext cx="5468123" cy="534010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230050" y="6170414"/>
            <a:ext cx="59522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http://colah.github.io/posts/2014-03-NN-Manifolds-Topology/</a:t>
            </a:r>
            <a:endParaRPr lang="en-U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046" y="688607"/>
            <a:ext cx="5468123" cy="534010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4800" y="688607"/>
            <a:ext cx="5468123" cy="5340107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/>
          <p:cNvGrpSpPr/>
          <p:nvPr/>
        </p:nvGrpSpPr>
        <p:grpSpPr>
          <a:xfrm>
            <a:off x="2108188" y="1955398"/>
            <a:ext cx="5283200" cy="4008207"/>
            <a:chOff x="2108188" y="1955398"/>
            <a:chExt cx="5283200" cy="4008207"/>
          </a:xfrm>
        </p:grpSpPr>
        <p:sp>
          <p:nvSpPr>
            <p:cNvPr id="7" name="Line 4"/>
            <p:cNvSpPr>
              <a:spLocks noChangeShapeType="1"/>
            </p:cNvSpPr>
            <p:nvPr/>
          </p:nvSpPr>
          <p:spPr bwMode="auto">
            <a:xfrm flipV="1">
              <a:off x="3428988" y="2045488"/>
              <a:ext cx="0" cy="3333342"/>
            </a:xfrm>
            <a:prstGeom prst="line">
              <a:avLst/>
            </a:prstGeom>
            <a:noFill/>
            <a:ln w="44450">
              <a:solidFill>
                <a:schemeClr val="tx1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8" name="Line 5"/>
            <p:cNvSpPr>
              <a:spLocks noChangeShapeType="1"/>
            </p:cNvSpPr>
            <p:nvPr/>
          </p:nvSpPr>
          <p:spPr bwMode="auto">
            <a:xfrm>
              <a:off x="3428988" y="5378830"/>
              <a:ext cx="3962400" cy="0"/>
            </a:xfrm>
            <a:prstGeom prst="line">
              <a:avLst/>
            </a:prstGeom>
            <a:noFill/>
            <a:ln w="44450">
              <a:solidFill>
                <a:schemeClr val="tx1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9" name="Text Box 16"/>
            <p:cNvSpPr txBox="1">
              <a:spLocks noChangeArrowheads="1"/>
            </p:cNvSpPr>
            <p:nvPr/>
          </p:nvSpPr>
          <p:spPr bwMode="auto">
            <a:xfrm>
              <a:off x="6476988" y="5378830"/>
              <a:ext cx="595035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x1</a:t>
              </a:r>
              <a:endParaRPr lang="en-US" altLang="en-US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" name="Text Box 17"/>
            <p:cNvSpPr txBox="1">
              <a:spLocks noChangeArrowheads="1"/>
            </p:cNvSpPr>
            <p:nvPr/>
          </p:nvSpPr>
          <p:spPr bwMode="auto">
            <a:xfrm>
              <a:off x="2108188" y="1955398"/>
              <a:ext cx="595035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x2</a:t>
              </a:r>
              <a:endParaRPr lang="en-US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3" name="Straight Connector 2"/>
          <p:cNvCxnSpPr/>
          <p:nvPr/>
        </p:nvCxnSpPr>
        <p:spPr>
          <a:xfrm flipH="1">
            <a:off x="4032415" y="3061607"/>
            <a:ext cx="3862449" cy="2761012"/>
          </a:xfrm>
          <a:prstGeom prst="line">
            <a:avLst/>
          </a:prstGeom>
          <a:ln>
            <a:solidFill>
              <a:srgbClr val="0070C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4335236" y="1265464"/>
            <a:ext cx="1171501" cy="5012872"/>
          </a:xfrm>
          <a:prstGeom prst="line">
            <a:avLst/>
          </a:prstGeom>
          <a:ln>
            <a:solidFill>
              <a:srgbClr val="0070C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3045279" y="3122891"/>
            <a:ext cx="5225884" cy="1349864"/>
          </a:xfrm>
          <a:prstGeom prst="line">
            <a:avLst/>
          </a:prstGeom>
          <a:ln>
            <a:solidFill>
              <a:srgbClr val="0070C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268" name="Isosceles Triangle 11267"/>
          <p:cNvSpPr/>
          <p:nvPr/>
        </p:nvSpPr>
        <p:spPr>
          <a:xfrm rot="19486954">
            <a:off x="4686301" y="3317669"/>
            <a:ext cx="1640873" cy="1301387"/>
          </a:xfrm>
          <a:prstGeom prst="triangle">
            <a:avLst>
              <a:gd name="adj" fmla="val 31284"/>
            </a:avLst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itle 1"/>
          <p:cNvSpPr>
            <a:spLocks noGrp="1"/>
          </p:cNvSpPr>
          <p:nvPr>
            <p:ph type="title"/>
          </p:nvPr>
        </p:nvSpPr>
        <p:spPr>
          <a:xfrm>
            <a:off x="339672" y="247344"/>
            <a:ext cx="11243733" cy="935791"/>
          </a:xfrm>
        </p:spPr>
        <p:txBody>
          <a:bodyPr lIns="91438" tIns="45719" rIns="91438" bIns="45719"/>
          <a:lstStyle/>
          <a:p>
            <a:r>
              <a:rPr lang="en-US" dirty="0" smtClean="0"/>
              <a:t>Multi-Layer Perceptron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91438" tIns="45719" rIns="91438" bIns="45719"/>
          <a:lstStyle/>
          <a:p>
            <a:r>
              <a:rPr lang="en-US" dirty="0" smtClean="0"/>
              <a:t>Deeper Networks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Multiple layers</a:t>
            </a:r>
            <a:endParaRPr lang="en-US" dirty="0" smtClean="0"/>
          </a:p>
          <a:p>
            <a:pPr lvl="1"/>
            <a:r>
              <a:rPr lang="en-US" dirty="0" smtClean="0"/>
              <a:t>Input layer</a:t>
            </a:r>
            <a:endParaRPr lang="en-US" dirty="0" smtClean="0"/>
          </a:p>
          <a:p>
            <a:pPr lvl="1"/>
            <a:r>
              <a:rPr lang="en-US" dirty="0" smtClean="0"/>
              <a:t>Low-level feature layer</a:t>
            </a:r>
            <a:endParaRPr lang="en-US" dirty="0" smtClean="0"/>
          </a:p>
          <a:p>
            <a:pPr lvl="1"/>
            <a:r>
              <a:rPr lang="en-US" dirty="0" smtClean="0"/>
              <a:t>Higher-level feature layer</a:t>
            </a:r>
            <a:endParaRPr lang="en-US" dirty="0" smtClean="0"/>
          </a:p>
          <a:p>
            <a:pPr lvl="1"/>
            <a:r>
              <a:rPr lang="en-US" dirty="0" smtClean="0"/>
              <a:t>Output layer</a:t>
            </a:r>
            <a:endParaRPr lang="en-US" dirty="0" smtClean="0"/>
          </a:p>
          <a:p>
            <a:r>
              <a:rPr lang="en-US" dirty="0" smtClean="0"/>
              <a:t>Intuition</a:t>
            </a:r>
            <a:endParaRPr lang="en-US" dirty="0" smtClean="0"/>
          </a:p>
          <a:p>
            <a:pPr lvl="1"/>
            <a:r>
              <a:rPr lang="en-US" dirty="0" smtClean="0"/>
              <a:t>Learning features automatically</a:t>
            </a:r>
            <a:endParaRPr lang="en-US" dirty="0"/>
          </a:p>
        </p:txBody>
      </p:sp>
      <p:grpSp>
        <p:nvGrpSpPr>
          <p:cNvPr id="30" name="Group 29"/>
          <p:cNvGrpSpPr/>
          <p:nvPr/>
        </p:nvGrpSpPr>
        <p:grpSpPr>
          <a:xfrm>
            <a:off x="4780547" y="5654842"/>
            <a:ext cx="1291390" cy="978569"/>
            <a:chOff x="4780547" y="5654842"/>
            <a:chExt cx="1291390" cy="978569"/>
          </a:xfrm>
        </p:grpSpPr>
        <p:cxnSp>
          <p:nvCxnSpPr>
            <p:cNvPr id="9" name="Straight Connector 8"/>
            <p:cNvCxnSpPr/>
            <p:nvPr/>
          </p:nvCxnSpPr>
          <p:spPr>
            <a:xfrm>
              <a:off x="5189620" y="5887453"/>
              <a:ext cx="80210" cy="529389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5518482" y="5887453"/>
              <a:ext cx="64169" cy="529389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H="1">
              <a:off x="5269830" y="6416842"/>
              <a:ext cx="248652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7" name="Group 26"/>
            <p:cNvGrpSpPr/>
            <p:nvPr/>
          </p:nvGrpSpPr>
          <p:grpSpPr>
            <a:xfrm>
              <a:off x="4780547" y="5654842"/>
              <a:ext cx="1291390" cy="978569"/>
              <a:chOff x="4780547" y="5654842"/>
              <a:chExt cx="1291390" cy="978569"/>
            </a:xfrm>
          </p:grpSpPr>
          <p:sp>
            <p:nvSpPr>
              <p:cNvPr id="4" name="Rectangle 3"/>
              <p:cNvSpPr/>
              <p:nvPr/>
            </p:nvSpPr>
            <p:spPr>
              <a:xfrm>
                <a:off x="4780547" y="5654842"/>
                <a:ext cx="1291390" cy="978569"/>
              </a:xfrm>
              <a:prstGeom prst="rect">
                <a:avLst/>
              </a:prstGeom>
              <a:noFill/>
              <a:ln w="12700"/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6" name="Straight Connector 15"/>
              <p:cNvCxnSpPr/>
              <p:nvPr/>
            </p:nvCxnSpPr>
            <p:spPr>
              <a:xfrm flipH="1">
                <a:off x="5189620" y="5887453"/>
                <a:ext cx="393031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2" name="TextBox 21"/>
          <p:cNvSpPr txBox="1"/>
          <p:nvPr/>
        </p:nvSpPr>
        <p:spPr>
          <a:xfrm>
            <a:off x="6102333" y="5959459"/>
            <a:ext cx="31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7818838" y="5943234"/>
            <a:ext cx="31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=</a:t>
            </a:r>
            <a:endParaRPr lang="en-US" dirty="0"/>
          </a:p>
        </p:txBody>
      </p:sp>
      <p:grpSp>
        <p:nvGrpSpPr>
          <p:cNvPr id="29" name="Group 28"/>
          <p:cNvGrpSpPr/>
          <p:nvPr/>
        </p:nvGrpSpPr>
        <p:grpSpPr>
          <a:xfrm>
            <a:off x="8221580" y="5654840"/>
            <a:ext cx="1291390" cy="978569"/>
            <a:chOff x="8221580" y="5654840"/>
            <a:chExt cx="1291390" cy="978569"/>
          </a:xfrm>
        </p:grpSpPr>
        <p:sp>
          <p:nvSpPr>
            <p:cNvPr id="7" name="Rectangle 6"/>
            <p:cNvSpPr/>
            <p:nvPr/>
          </p:nvSpPr>
          <p:spPr>
            <a:xfrm>
              <a:off x="8221580" y="5654840"/>
              <a:ext cx="1291390" cy="978569"/>
            </a:xfrm>
            <a:prstGeom prst="rect">
              <a:avLst/>
            </a:prstGeom>
            <a:noFill/>
            <a:ln w="127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" name="Straight Connector 17"/>
            <p:cNvCxnSpPr/>
            <p:nvPr/>
          </p:nvCxnSpPr>
          <p:spPr>
            <a:xfrm>
              <a:off x="8606589" y="5887452"/>
              <a:ext cx="80210" cy="529389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H="1">
              <a:off x="8935451" y="5887452"/>
              <a:ext cx="64169" cy="529389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8686799" y="6416841"/>
              <a:ext cx="248652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8606589" y="5887452"/>
              <a:ext cx="393031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Block Arc 24"/>
            <p:cNvSpPr/>
            <p:nvPr/>
          </p:nvSpPr>
          <p:spPr>
            <a:xfrm rot="5626751">
              <a:off x="8826367" y="5994135"/>
              <a:ext cx="316830" cy="230203"/>
            </a:xfrm>
            <a:prstGeom prst="blockArc">
              <a:avLst/>
            </a:prstGeom>
            <a:noFill/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6448927" y="5654842"/>
            <a:ext cx="1291390" cy="978569"/>
            <a:chOff x="6448927" y="5654842"/>
            <a:chExt cx="1291390" cy="978569"/>
          </a:xfrm>
        </p:grpSpPr>
        <p:sp>
          <p:nvSpPr>
            <p:cNvPr id="5" name="Rectangle 4"/>
            <p:cNvSpPr/>
            <p:nvPr/>
          </p:nvSpPr>
          <p:spPr>
            <a:xfrm>
              <a:off x="6448927" y="5654842"/>
              <a:ext cx="1291390" cy="978569"/>
            </a:xfrm>
            <a:prstGeom prst="rect">
              <a:avLst/>
            </a:prstGeom>
            <a:noFill/>
            <a:ln w="127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Block Arc 25"/>
            <p:cNvSpPr/>
            <p:nvPr/>
          </p:nvSpPr>
          <p:spPr>
            <a:xfrm rot="5626751">
              <a:off x="7065747" y="5975307"/>
              <a:ext cx="316830" cy="230203"/>
            </a:xfrm>
            <a:prstGeom prst="blockArc">
              <a:avLst/>
            </a:prstGeom>
            <a:noFill/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ImageNet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14 M images, manually labeled through crowdsourcing</a:t>
            </a:r>
            <a:endParaRPr lang="bg-BG" dirty="0" smtClean="0"/>
          </a:p>
          <a:p>
            <a:r>
              <a:rPr lang="bg-BG" dirty="0" smtClean="0"/>
              <a:t>20,000 categories</a:t>
            </a:r>
            <a:endParaRPr lang="bg-BG" dirty="0" smtClean="0"/>
          </a:p>
          <a:p>
            <a:r>
              <a:rPr lang="en-US" dirty="0">
                <a:hlinkClick r:id="rId1"/>
              </a:rPr>
              <a:t>https://qz.com/1034972/the-data-that-changed-the-direction-of-ai-research-and-possibly-the-world</a:t>
            </a:r>
            <a:r>
              <a:rPr lang="en-US" dirty="0" smtClean="0">
                <a:hlinkClick r:id="rId1"/>
              </a:rPr>
              <a:t>/</a:t>
            </a:r>
            <a:r>
              <a:rPr lang="bg-BG" dirty="0" smtClean="0"/>
              <a:t> </a:t>
            </a:r>
            <a:endParaRPr lang="bg-BG" dirty="0" smtClean="0"/>
          </a:p>
          <a:p>
            <a:endParaRPr lang="bg-BG" dirty="0" smtClean="0"/>
          </a:p>
          <a:p>
            <a:endParaRPr lang="en-US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029" y="1672178"/>
            <a:ext cx="11694342" cy="4204516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ImageNet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025268" y="6222380"/>
            <a:ext cx="4427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dirty="0" smtClean="0"/>
              <a:t>[Image from Deng et al. and Fei-Fei Li 2011]</a:t>
            </a:r>
            <a:endParaRPr lang="en-US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02412" y="1845222"/>
            <a:ext cx="9894694" cy="3966997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ImageNet Classification Scores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1387" y="0"/>
            <a:ext cx="7709227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(from Lee et al. 2009)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9206" y="1497302"/>
            <a:ext cx="5910349" cy="51097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Neural Networks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96995"/>
            <a:ext cx="10972800" cy="4761470"/>
          </a:xfrm>
        </p:spPr>
        <p:txBody>
          <a:bodyPr>
            <a:normAutofit/>
          </a:bodyPr>
          <a:lstStyle/>
          <a:p>
            <a:r>
              <a:rPr lang="en-US" dirty="0" smtClean="0"/>
              <a:t>Remember Logistic Regression?</a:t>
            </a:r>
            <a:endParaRPr lang="en-US" dirty="0" smtClean="0"/>
          </a:p>
          <a:p>
            <a:pPr lvl="1"/>
            <a:r>
              <a:rPr lang="en-US" dirty="0" smtClean="0"/>
              <a:t>Input: vector of features</a:t>
            </a:r>
            <a:endParaRPr lang="en-US" dirty="0" smtClean="0"/>
          </a:p>
          <a:p>
            <a:pPr lvl="1"/>
            <a:r>
              <a:rPr lang="en-US" dirty="0" smtClean="0"/>
              <a:t>Output: classification decision</a:t>
            </a:r>
            <a:endParaRPr lang="en-US" dirty="0" smtClean="0"/>
          </a:p>
          <a:p>
            <a:r>
              <a:rPr lang="en-US" dirty="0" smtClean="0"/>
              <a:t>One-layer LR (</a:t>
            </a:r>
            <a:r>
              <a:rPr lang="en-US" dirty="0" err="1" smtClean="0"/>
              <a:t>maxent</a:t>
            </a:r>
            <a:r>
              <a:rPr lang="en-US" dirty="0" smtClean="0"/>
              <a:t> model) is a simple Neural Network</a:t>
            </a:r>
            <a:endParaRPr lang="en-US" dirty="0" smtClean="0"/>
          </a:p>
          <a:p>
            <a:pPr lvl="1"/>
            <a:r>
              <a:rPr lang="en-US" dirty="0" smtClean="0"/>
              <a:t>Neuron (perceptron): output is a non-linear combination of the inputs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(from Lee et al. 2009)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819" y="1896913"/>
            <a:ext cx="11449743" cy="3712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91438" tIns="45719" rIns="91438" bIns="45719"/>
          <a:lstStyle/>
          <a:p>
            <a:r>
              <a:rPr lang="en-US" dirty="0" smtClean="0"/>
              <a:t>What is Deep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0717" y="1545336"/>
            <a:ext cx="11656381" cy="5020055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Architecture </a:t>
            </a:r>
            <a:endParaRPr lang="en-US" dirty="0" smtClean="0"/>
          </a:p>
          <a:p>
            <a:pPr lvl="1"/>
            <a:r>
              <a:rPr lang="en-US" dirty="0" smtClean="0"/>
              <a:t>Neural Networks with multiple layers</a:t>
            </a:r>
            <a:endParaRPr lang="en-US" dirty="0" smtClean="0"/>
          </a:p>
          <a:p>
            <a:pPr lvl="1"/>
            <a:r>
              <a:rPr lang="en-US" dirty="0" smtClean="0"/>
              <a:t>Non-</a:t>
            </a:r>
            <a:r>
              <a:rPr lang="en-US" dirty="0" err="1" smtClean="0"/>
              <a:t>linearities</a:t>
            </a:r>
            <a:r>
              <a:rPr lang="en-US" dirty="0" smtClean="0"/>
              <a:t> (e.g., sigmoid, </a:t>
            </a:r>
            <a:r>
              <a:rPr lang="en-US" dirty="0" err="1" smtClean="0"/>
              <a:t>tanh</a:t>
            </a:r>
            <a:r>
              <a:rPr lang="en-US" dirty="0" smtClean="0"/>
              <a:t>)</a:t>
            </a:r>
            <a:endParaRPr lang="en-US" dirty="0" smtClean="0"/>
          </a:p>
          <a:p>
            <a:r>
              <a:rPr lang="en-US" dirty="0" smtClean="0"/>
              <a:t>Use</a:t>
            </a:r>
            <a:endParaRPr lang="en-US" dirty="0" smtClean="0"/>
          </a:p>
          <a:p>
            <a:pPr lvl="1"/>
            <a:r>
              <a:rPr lang="en-US" dirty="0" smtClean="0"/>
              <a:t>Single-layer NN used as simple classifier</a:t>
            </a:r>
            <a:endParaRPr lang="en-US" dirty="0" smtClean="0"/>
          </a:p>
          <a:p>
            <a:pPr lvl="1"/>
            <a:r>
              <a:rPr lang="en-US" dirty="0" smtClean="0"/>
              <a:t>Multi-layer NN can express more complex functions and learn complex features</a:t>
            </a:r>
            <a:endParaRPr lang="en-US" dirty="0" smtClean="0"/>
          </a:p>
          <a:p>
            <a:r>
              <a:rPr lang="en-US" dirty="0" smtClean="0"/>
              <a:t>Hot area of research</a:t>
            </a:r>
            <a:endParaRPr lang="en-US" dirty="0" smtClean="0"/>
          </a:p>
          <a:p>
            <a:pPr lvl="1"/>
            <a:r>
              <a:rPr lang="en-US" dirty="0" smtClean="0"/>
              <a:t>Very popular these days, especially in speech and vision, but also in NLP</a:t>
            </a:r>
            <a:endParaRPr lang="en-US" dirty="0" smtClean="0"/>
          </a:p>
          <a:p>
            <a:pPr lvl="1"/>
            <a:r>
              <a:rPr lang="en-US" dirty="0" smtClean="0"/>
              <a:t>Works best with high-performance computers using GPUs and very large data sets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91438" tIns="45719" rIns="91438" bIns="45719"/>
          <a:lstStyle/>
          <a:p>
            <a:r>
              <a:rPr lang="en-US" dirty="0" smtClean="0"/>
              <a:t>Why </a:t>
            </a:r>
            <a:r>
              <a:rPr lang="en-US" smtClean="0"/>
              <a:t>Deep Learning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8575" y="1638718"/>
            <a:ext cx="11762912" cy="4682461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Amazing results</a:t>
            </a:r>
            <a:endParaRPr lang="en-US" dirty="0" smtClean="0"/>
          </a:p>
          <a:p>
            <a:pPr lvl="1"/>
            <a:r>
              <a:rPr lang="en-US" dirty="0" smtClean="0"/>
              <a:t>Speech: Dahl </a:t>
            </a:r>
            <a:r>
              <a:rPr lang="en-US" dirty="0"/>
              <a:t>et al. 2010 – 30% improvement in WER (word error rate) </a:t>
            </a:r>
            <a:endParaRPr lang="en-US" dirty="0"/>
          </a:p>
          <a:p>
            <a:pPr lvl="1"/>
            <a:r>
              <a:rPr lang="en-US" dirty="0" smtClean="0"/>
              <a:t>Vision: ImageNet </a:t>
            </a:r>
            <a:r>
              <a:rPr lang="en-US" dirty="0"/>
              <a:t>(</a:t>
            </a:r>
            <a:r>
              <a:rPr lang="en-US" dirty="0" err="1"/>
              <a:t>Krizhevsky</a:t>
            </a:r>
            <a:r>
              <a:rPr lang="en-US" dirty="0"/>
              <a:t> et al. 2012) – scarily complex architecture </a:t>
            </a:r>
            <a:endParaRPr lang="en-US" dirty="0" smtClean="0"/>
          </a:p>
          <a:p>
            <a:r>
              <a:rPr lang="en-US" dirty="0" smtClean="0"/>
              <a:t>The big players (Google, Facebook, Baidu, Microsoft, IBM…) are investing billions in DL</a:t>
            </a:r>
            <a:endParaRPr lang="en-US" dirty="0" smtClean="0"/>
          </a:p>
          <a:p>
            <a:r>
              <a:rPr lang="en-US" dirty="0" smtClean="0"/>
              <a:t>The hot new thing?</a:t>
            </a:r>
            <a:endParaRPr lang="en-US" dirty="0" smtClean="0"/>
          </a:p>
          <a:p>
            <a:pPr lvl="1"/>
            <a:r>
              <a:rPr lang="en-US" dirty="0" smtClean="0"/>
              <a:t>Actually, many of the architectures that we’ll talk about were invented in the 1980s and 1990s</a:t>
            </a:r>
            <a:endParaRPr lang="en-US" dirty="0" smtClean="0"/>
          </a:p>
          <a:p>
            <a:pPr lvl="1"/>
            <a:r>
              <a:rPr lang="en-US" dirty="0" smtClean="0"/>
              <a:t>What’s new is hardware (GPU) that can use these architectures at scale  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6675" y="1237265"/>
            <a:ext cx="5896303" cy="46583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91438" tIns="45719" rIns="91438" bIns="45719"/>
          <a:lstStyle/>
          <a:p>
            <a:r>
              <a:rPr lang="en-US" dirty="0" smtClean="0"/>
              <a:t>ImageNet Architecture</a:t>
            </a:r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620" y="1533177"/>
            <a:ext cx="10382251" cy="4972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1424" y="0"/>
            <a:ext cx="3029152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538212" y="6272464"/>
            <a:ext cx="2428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[</a:t>
            </a:r>
            <a:r>
              <a:rPr lang="en-US" dirty="0" err="1" smtClean="0"/>
              <a:t>Krizhevsky</a:t>
            </a:r>
            <a:r>
              <a:rPr lang="en-US" dirty="0" smtClean="0"/>
              <a:t> et al. 2012]</a:t>
            </a:r>
            <a:endParaRPr 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8363" y="204789"/>
            <a:ext cx="7143001" cy="58192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538212" y="6272464"/>
            <a:ext cx="2428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[</a:t>
            </a:r>
            <a:r>
              <a:rPr lang="en-US" dirty="0" err="1" smtClean="0"/>
              <a:t>Krizhevsky</a:t>
            </a:r>
            <a:r>
              <a:rPr lang="en-US" dirty="0" smtClean="0"/>
              <a:t> et al. 2012]</a:t>
            </a:r>
            <a:endParaRPr lang="en-US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53654"/>
            <a:ext cx="9504947" cy="61188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957" y="139359"/>
            <a:ext cx="11706225" cy="5679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8538212" y="6272464"/>
            <a:ext cx="2018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[clarifai.com demo]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91438" tIns="45719" rIns="91438" bIns="45719"/>
          <a:lstStyle/>
          <a:p>
            <a:r>
              <a:rPr lang="en-US" dirty="0" err="1" smtClean="0"/>
              <a:t>Autoencoder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3300152" y="5353396"/>
            <a:ext cx="756459" cy="75645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r>
              <a:rPr lang="en-US" dirty="0" smtClean="0"/>
              <a:t>x</a:t>
            </a:r>
            <a:r>
              <a:rPr lang="en-US" baseline="-25000" dirty="0" smtClean="0"/>
              <a:t>1</a:t>
            </a:r>
            <a:endParaRPr lang="en-US" baseline="-25000" dirty="0"/>
          </a:p>
        </p:txBody>
      </p:sp>
      <p:sp>
        <p:nvSpPr>
          <p:cNvPr id="5" name="Oval 4"/>
          <p:cNvSpPr/>
          <p:nvPr/>
        </p:nvSpPr>
        <p:spPr>
          <a:xfrm>
            <a:off x="4616373" y="5353396"/>
            <a:ext cx="756459" cy="75645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r>
              <a:rPr lang="en-US" dirty="0" smtClean="0"/>
              <a:t>x</a:t>
            </a:r>
            <a:r>
              <a:rPr lang="en-US" baseline="-25000" dirty="0"/>
              <a:t>2</a:t>
            </a:r>
            <a:endParaRPr lang="en-US" baseline="-25000" dirty="0"/>
          </a:p>
        </p:txBody>
      </p:sp>
      <p:sp>
        <p:nvSpPr>
          <p:cNvPr id="6" name="Oval 5"/>
          <p:cNvSpPr/>
          <p:nvPr/>
        </p:nvSpPr>
        <p:spPr>
          <a:xfrm>
            <a:off x="5895185" y="5353396"/>
            <a:ext cx="756459" cy="75645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r>
              <a:rPr lang="en-US" dirty="0" smtClean="0"/>
              <a:t>x</a:t>
            </a:r>
            <a:r>
              <a:rPr lang="en-US" baseline="-25000" dirty="0" smtClean="0"/>
              <a:t>3</a:t>
            </a:r>
            <a:endParaRPr lang="en-US" baseline="-25000" dirty="0"/>
          </a:p>
        </p:txBody>
      </p:sp>
      <p:sp>
        <p:nvSpPr>
          <p:cNvPr id="7" name="Oval 6"/>
          <p:cNvSpPr/>
          <p:nvPr/>
        </p:nvSpPr>
        <p:spPr>
          <a:xfrm>
            <a:off x="7240421" y="5353396"/>
            <a:ext cx="756459" cy="75645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r>
              <a:rPr lang="en-US" dirty="0" smtClean="0"/>
              <a:t>x</a:t>
            </a:r>
            <a:r>
              <a:rPr lang="en-US" baseline="-25000" dirty="0" smtClean="0"/>
              <a:t>4</a:t>
            </a:r>
            <a:endParaRPr lang="en-US" baseline="-25000" dirty="0"/>
          </a:p>
        </p:txBody>
      </p:sp>
      <p:sp>
        <p:nvSpPr>
          <p:cNvPr id="8" name="Oval 7"/>
          <p:cNvSpPr/>
          <p:nvPr/>
        </p:nvSpPr>
        <p:spPr>
          <a:xfrm>
            <a:off x="4238144" y="3543993"/>
            <a:ext cx="756459" cy="756459"/>
          </a:xfrm>
          <a:prstGeom prst="ellipse">
            <a:avLst/>
          </a:prstGeom>
          <a:solidFill>
            <a:srgbClr val="0070C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r>
              <a:rPr lang="en-US" dirty="0" smtClean="0"/>
              <a:t>y</a:t>
            </a:r>
            <a:r>
              <a:rPr lang="en-US" baseline="-25000" dirty="0" smtClean="0"/>
              <a:t>1</a:t>
            </a:r>
            <a:endParaRPr lang="en-US" baseline="-25000" dirty="0"/>
          </a:p>
        </p:txBody>
      </p:sp>
      <p:cxnSp>
        <p:nvCxnSpPr>
          <p:cNvPr id="10" name="Straight Connector 9"/>
          <p:cNvCxnSpPr>
            <a:stCxn id="4" idx="7"/>
            <a:endCxn id="8" idx="4"/>
          </p:cNvCxnSpPr>
          <p:nvPr/>
        </p:nvCxnSpPr>
        <p:spPr>
          <a:xfrm flipV="1">
            <a:off x="3945829" y="4300451"/>
            <a:ext cx="670544" cy="116372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5" idx="0"/>
            <a:endCxn id="8" idx="4"/>
          </p:cNvCxnSpPr>
          <p:nvPr/>
        </p:nvCxnSpPr>
        <p:spPr>
          <a:xfrm flipH="1" flipV="1">
            <a:off x="4616374" y="4300453"/>
            <a:ext cx="378229" cy="10529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6" idx="0"/>
            <a:endCxn id="8" idx="4"/>
          </p:cNvCxnSpPr>
          <p:nvPr/>
        </p:nvCxnSpPr>
        <p:spPr>
          <a:xfrm flipH="1" flipV="1">
            <a:off x="4616374" y="4300453"/>
            <a:ext cx="1657041" cy="10529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7" idx="0"/>
            <a:endCxn id="8" idx="4"/>
          </p:cNvCxnSpPr>
          <p:nvPr/>
        </p:nvCxnSpPr>
        <p:spPr>
          <a:xfrm flipH="1" flipV="1">
            <a:off x="4616374" y="4300453"/>
            <a:ext cx="3002279" cy="10529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>
            <a:off x="6340524" y="3543993"/>
            <a:ext cx="756459" cy="756459"/>
          </a:xfrm>
          <a:prstGeom prst="ellipse">
            <a:avLst/>
          </a:prstGeom>
          <a:solidFill>
            <a:srgbClr val="0070C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r>
              <a:rPr lang="en-US" dirty="0" smtClean="0"/>
              <a:t>y</a:t>
            </a:r>
            <a:r>
              <a:rPr lang="en-US" baseline="-25000" dirty="0" smtClean="0"/>
              <a:t>2</a:t>
            </a:r>
            <a:endParaRPr lang="en-US" baseline="-25000" dirty="0"/>
          </a:p>
        </p:txBody>
      </p:sp>
      <p:cxnSp>
        <p:nvCxnSpPr>
          <p:cNvPr id="27" name="Straight Connector 26"/>
          <p:cNvCxnSpPr>
            <a:stCxn id="4" idx="7"/>
            <a:endCxn id="18" idx="4"/>
          </p:cNvCxnSpPr>
          <p:nvPr/>
        </p:nvCxnSpPr>
        <p:spPr>
          <a:xfrm flipV="1">
            <a:off x="3945830" y="4300451"/>
            <a:ext cx="2772924" cy="116372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7" idx="0"/>
            <a:endCxn id="18" idx="4"/>
          </p:cNvCxnSpPr>
          <p:nvPr/>
        </p:nvCxnSpPr>
        <p:spPr>
          <a:xfrm flipH="1" flipV="1">
            <a:off x="6718753" y="4300453"/>
            <a:ext cx="899899" cy="10529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6" idx="0"/>
            <a:endCxn id="18" idx="4"/>
          </p:cNvCxnSpPr>
          <p:nvPr/>
        </p:nvCxnSpPr>
        <p:spPr>
          <a:xfrm flipV="1">
            <a:off x="6273414" y="4300453"/>
            <a:ext cx="445339" cy="10529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stCxn id="5" idx="0"/>
            <a:endCxn id="18" idx="4"/>
          </p:cNvCxnSpPr>
          <p:nvPr/>
        </p:nvCxnSpPr>
        <p:spPr>
          <a:xfrm flipV="1">
            <a:off x="4994603" y="4300453"/>
            <a:ext cx="1724151" cy="10529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Oval 40"/>
          <p:cNvSpPr/>
          <p:nvPr/>
        </p:nvSpPr>
        <p:spPr>
          <a:xfrm>
            <a:off x="4628381" y="1553094"/>
            <a:ext cx="756459" cy="756459"/>
          </a:xfrm>
          <a:prstGeom prst="ellipse">
            <a:avLst/>
          </a:prstGeom>
          <a:solidFill>
            <a:srgbClr val="00B05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r>
              <a:rPr lang="en-US" dirty="0" smtClean="0"/>
              <a:t>z</a:t>
            </a:r>
            <a:r>
              <a:rPr lang="en-US" baseline="-25000" dirty="0" smtClean="0"/>
              <a:t>2</a:t>
            </a:r>
            <a:endParaRPr lang="en-US" baseline="-25000" dirty="0"/>
          </a:p>
        </p:txBody>
      </p:sp>
      <p:cxnSp>
        <p:nvCxnSpPr>
          <p:cNvPr id="42" name="Straight Connector 41"/>
          <p:cNvCxnSpPr>
            <a:stCxn id="8" idx="0"/>
            <a:endCxn id="41" idx="4"/>
          </p:cNvCxnSpPr>
          <p:nvPr/>
        </p:nvCxnSpPr>
        <p:spPr>
          <a:xfrm flipV="1">
            <a:off x="4616374" y="2309553"/>
            <a:ext cx="390237" cy="12344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stCxn id="18" idx="0"/>
            <a:endCxn id="41" idx="4"/>
          </p:cNvCxnSpPr>
          <p:nvPr/>
        </p:nvCxnSpPr>
        <p:spPr>
          <a:xfrm flipH="1" flipV="1">
            <a:off x="5006611" y="2309553"/>
            <a:ext cx="1712143" cy="12344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8487295" y="3654776"/>
            <a:ext cx="1486300" cy="369330"/>
          </a:xfrm>
          <a:prstGeom prst="rect">
            <a:avLst/>
          </a:prstGeom>
          <a:noFill/>
        </p:spPr>
        <p:txBody>
          <a:bodyPr wrap="none" lIns="91438" tIns="45719" rIns="91438" bIns="45719" rtlCol="0">
            <a:spAutoFit/>
          </a:bodyPr>
          <a:lstStyle/>
          <a:p>
            <a:r>
              <a:rPr lang="en-US" dirty="0" smtClean="0"/>
              <a:t>[hidden layer]</a:t>
            </a:r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8487295" y="1756758"/>
            <a:ext cx="1447828" cy="369330"/>
          </a:xfrm>
          <a:prstGeom prst="rect">
            <a:avLst/>
          </a:prstGeom>
          <a:noFill/>
        </p:spPr>
        <p:txBody>
          <a:bodyPr wrap="none" lIns="91438" tIns="45719" rIns="91438" bIns="45719" rtlCol="0">
            <a:spAutoFit/>
          </a:bodyPr>
          <a:lstStyle/>
          <a:p>
            <a:r>
              <a:rPr lang="en-US" dirty="0" smtClean="0"/>
              <a:t>[output layer]</a:t>
            </a:r>
            <a:endParaRPr lang="en-US" dirty="0"/>
          </a:p>
        </p:txBody>
      </p:sp>
      <p:sp>
        <p:nvSpPr>
          <p:cNvPr id="54" name="TextBox 53"/>
          <p:cNvSpPr txBox="1"/>
          <p:nvPr/>
        </p:nvSpPr>
        <p:spPr>
          <a:xfrm>
            <a:off x="8611023" y="5481605"/>
            <a:ext cx="1332412" cy="369330"/>
          </a:xfrm>
          <a:prstGeom prst="rect">
            <a:avLst/>
          </a:prstGeom>
          <a:noFill/>
        </p:spPr>
        <p:txBody>
          <a:bodyPr wrap="none" lIns="91438" tIns="45719" rIns="91438" bIns="45719" rtlCol="0">
            <a:spAutoFit/>
          </a:bodyPr>
          <a:lstStyle/>
          <a:p>
            <a:r>
              <a:rPr lang="en-US" dirty="0" smtClean="0"/>
              <a:t>[input layer]</a:t>
            </a:r>
            <a:endParaRPr lang="en-US" dirty="0"/>
          </a:p>
        </p:txBody>
      </p:sp>
      <p:sp>
        <p:nvSpPr>
          <p:cNvPr id="33" name="Oval 32"/>
          <p:cNvSpPr/>
          <p:nvPr/>
        </p:nvSpPr>
        <p:spPr>
          <a:xfrm>
            <a:off x="3300152" y="1550988"/>
            <a:ext cx="756459" cy="756459"/>
          </a:xfrm>
          <a:prstGeom prst="ellipse">
            <a:avLst/>
          </a:prstGeom>
          <a:solidFill>
            <a:srgbClr val="00B05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r>
              <a:rPr lang="en-US" dirty="0" smtClean="0"/>
              <a:t>z</a:t>
            </a:r>
            <a:r>
              <a:rPr lang="en-US" baseline="-25000" dirty="0" smtClean="0"/>
              <a:t>1</a:t>
            </a:r>
            <a:endParaRPr lang="en-US" baseline="-25000" dirty="0"/>
          </a:p>
        </p:txBody>
      </p:sp>
      <p:sp>
        <p:nvSpPr>
          <p:cNvPr id="35" name="Oval 34"/>
          <p:cNvSpPr/>
          <p:nvPr/>
        </p:nvSpPr>
        <p:spPr>
          <a:xfrm>
            <a:off x="5875585" y="1563193"/>
            <a:ext cx="756459" cy="756459"/>
          </a:xfrm>
          <a:prstGeom prst="ellipse">
            <a:avLst/>
          </a:prstGeom>
          <a:solidFill>
            <a:srgbClr val="00B05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r>
              <a:rPr lang="en-US" dirty="0" smtClean="0"/>
              <a:t>z</a:t>
            </a:r>
            <a:r>
              <a:rPr lang="en-US" baseline="-25000" dirty="0" smtClean="0"/>
              <a:t>3</a:t>
            </a:r>
            <a:endParaRPr lang="en-US" baseline="-25000" dirty="0"/>
          </a:p>
        </p:txBody>
      </p:sp>
      <p:sp>
        <p:nvSpPr>
          <p:cNvPr id="36" name="Oval 35"/>
          <p:cNvSpPr/>
          <p:nvPr/>
        </p:nvSpPr>
        <p:spPr>
          <a:xfrm>
            <a:off x="7243763" y="1553094"/>
            <a:ext cx="756459" cy="756459"/>
          </a:xfrm>
          <a:prstGeom prst="ellipse">
            <a:avLst/>
          </a:prstGeom>
          <a:solidFill>
            <a:srgbClr val="00B05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r>
              <a:rPr lang="en-US" dirty="0" smtClean="0"/>
              <a:t>z</a:t>
            </a:r>
            <a:r>
              <a:rPr lang="en-US" baseline="-25000" dirty="0" smtClean="0"/>
              <a:t>4</a:t>
            </a:r>
            <a:endParaRPr lang="en-US" baseline="-25000" dirty="0"/>
          </a:p>
        </p:txBody>
      </p:sp>
      <p:cxnSp>
        <p:nvCxnSpPr>
          <p:cNvPr id="43" name="Straight Connector 42"/>
          <p:cNvCxnSpPr>
            <a:stCxn id="8" idx="0"/>
            <a:endCxn id="33" idx="5"/>
          </p:cNvCxnSpPr>
          <p:nvPr/>
        </p:nvCxnSpPr>
        <p:spPr>
          <a:xfrm flipH="1" flipV="1">
            <a:off x="3945829" y="2196665"/>
            <a:ext cx="670544" cy="13473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>
            <a:stCxn id="18" idx="0"/>
            <a:endCxn id="36" idx="4"/>
          </p:cNvCxnSpPr>
          <p:nvPr/>
        </p:nvCxnSpPr>
        <p:spPr>
          <a:xfrm flipV="1">
            <a:off x="6718754" y="2309553"/>
            <a:ext cx="903239" cy="12344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8" idx="0"/>
            <a:endCxn id="36" idx="4"/>
          </p:cNvCxnSpPr>
          <p:nvPr/>
        </p:nvCxnSpPr>
        <p:spPr>
          <a:xfrm flipV="1">
            <a:off x="4616373" y="2309553"/>
            <a:ext cx="3005619" cy="12344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>
            <a:stCxn id="18" idx="0"/>
            <a:endCxn id="35" idx="4"/>
          </p:cNvCxnSpPr>
          <p:nvPr/>
        </p:nvCxnSpPr>
        <p:spPr>
          <a:xfrm flipH="1" flipV="1">
            <a:off x="6253815" y="2319652"/>
            <a:ext cx="464939" cy="122434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>
            <a:stCxn id="18" idx="0"/>
            <a:endCxn id="33" idx="5"/>
          </p:cNvCxnSpPr>
          <p:nvPr/>
        </p:nvCxnSpPr>
        <p:spPr>
          <a:xfrm flipH="1" flipV="1">
            <a:off x="3945830" y="2196665"/>
            <a:ext cx="2772924" cy="13473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8" idx="0"/>
            <a:endCxn id="35" idx="4"/>
          </p:cNvCxnSpPr>
          <p:nvPr/>
        </p:nvCxnSpPr>
        <p:spPr>
          <a:xfrm flipV="1">
            <a:off x="4616374" y="2319652"/>
            <a:ext cx="1637441" cy="122434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9935127" y="2385662"/>
            <a:ext cx="1719317" cy="584775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r>
              <a:rPr lang="en-US" sz="3200" dirty="0" smtClean="0"/>
              <a:t>z </a:t>
            </a:r>
            <a:r>
              <a:rPr lang="en-US" sz="3200" dirty="0"/>
              <a:t>= x</a:t>
            </a:r>
            <a:endParaRPr lang="en-US" sz="3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Introduction to NLP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bg-BG" dirty="0" smtClean="0"/>
              <a:t>Perceptrons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91438" tIns="45719" rIns="91438" bIns="45719"/>
          <a:lstStyle/>
          <a:p>
            <a:r>
              <a:rPr lang="en-US" dirty="0" err="1" smtClean="0"/>
              <a:t>Autoencoder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6959"/>
            <a:ext cx="10972800" cy="5031496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10000"/>
              </a:lnSpc>
            </a:pPr>
            <a:r>
              <a:rPr lang="en-US" dirty="0" smtClean="0"/>
              <a:t>The size of the hidden layer should be smaller than the size of the input layer.</a:t>
            </a:r>
            <a:endParaRPr lang="en-US" dirty="0" smtClean="0"/>
          </a:p>
          <a:p>
            <a:pPr lvl="1">
              <a:lnSpc>
                <a:spcPct val="110000"/>
              </a:lnSpc>
            </a:pPr>
            <a:r>
              <a:rPr lang="en-US" dirty="0" smtClean="0"/>
              <a:t>Otherwise the hidden layer will learn the identity mapping</a:t>
            </a:r>
            <a:endParaRPr lang="en-US" dirty="0" smtClean="0"/>
          </a:p>
          <a:p>
            <a:pPr>
              <a:lnSpc>
                <a:spcPct val="110000"/>
              </a:lnSpc>
            </a:pPr>
            <a:r>
              <a:rPr lang="en-US" dirty="0" smtClean="0"/>
              <a:t>Minimize loss</a:t>
            </a:r>
            <a:endParaRPr lang="en-US" dirty="0" smtClean="0"/>
          </a:p>
          <a:p>
            <a:pPr lvl="1">
              <a:lnSpc>
                <a:spcPct val="110000"/>
              </a:lnSpc>
            </a:pPr>
            <a:r>
              <a:rPr lang="en-US" dirty="0" smtClean="0"/>
              <a:t>difference between </a:t>
            </a:r>
            <a:r>
              <a:rPr lang="en-US" dirty="0" err="1" smtClean="0"/>
              <a:t>z</a:t>
            </a:r>
            <a:r>
              <a:rPr lang="en-US" baseline="-25000" dirty="0" err="1" smtClean="0"/>
              <a:t>i</a:t>
            </a:r>
            <a:r>
              <a:rPr lang="en-US" dirty="0" smtClean="0"/>
              <a:t> and x</a:t>
            </a:r>
            <a:r>
              <a:rPr lang="en-US" baseline="-25000" dirty="0" smtClean="0"/>
              <a:t>i</a:t>
            </a:r>
            <a:endParaRPr lang="en-US" dirty="0" smtClean="0"/>
          </a:p>
          <a:p>
            <a:pPr>
              <a:lnSpc>
                <a:spcPct val="110000"/>
              </a:lnSpc>
            </a:pPr>
            <a:r>
              <a:rPr lang="en-US" dirty="0" err="1"/>
              <a:t>D</a:t>
            </a:r>
            <a:r>
              <a:rPr lang="en-US" dirty="0" err="1" smtClean="0"/>
              <a:t>enoising</a:t>
            </a:r>
            <a:r>
              <a:rPr lang="en-US" dirty="0" smtClean="0"/>
              <a:t> </a:t>
            </a:r>
            <a:r>
              <a:rPr lang="en-US" dirty="0" err="1" smtClean="0"/>
              <a:t>autoencoder</a:t>
            </a:r>
            <a:endParaRPr lang="en-US" dirty="0" smtClean="0"/>
          </a:p>
          <a:p>
            <a:pPr lvl="1">
              <a:lnSpc>
                <a:spcPct val="110000"/>
              </a:lnSpc>
            </a:pPr>
            <a:r>
              <a:rPr lang="en-US" dirty="0" smtClean="0"/>
              <a:t>Add some domain-independent noise to the input</a:t>
            </a:r>
            <a:endParaRPr lang="en-US" dirty="0" smtClean="0"/>
          </a:p>
          <a:p>
            <a:pPr lvl="1">
              <a:lnSpc>
                <a:spcPct val="110000"/>
              </a:lnSpc>
            </a:pPr>
            <a:r>
              <a:rPr lang="en-US" dirty="0" smtClean="0"/>
              <a:t>Example: rotate or stretch the image</a:t>
            </a:r>
            <a:endParaRPr lang="en-US" dirty="0" smtClean="0"/>
          </a:p>
          <a:p>
            <a:pPr lvl="1">
              <a:lnSpc>
                <a:spcPct val="110000"/>
              </a:lnSpc>
            </a:pPr>
            <a:r>
              <a:rPr lang="en-US" dirty="0" smtClean="0"/>
              <a:t>Still try to have the output match the input</a:t>
            </a:r>
            <a:endParaRPr lang="en-US" dirty="0" smtClean="0"/>
          </a:p>
          <a:p>
            <a:pPr>
              <a:lnSpc>
                <a:spcPct val="110000"/>
              </a:lnSpc>
            </a:pPr>
            <a:r>
              <a:rPr lang="en-US" dirty="0" smtClean="0"/>
              <a:t>The </a:t>
            </a:r>
            <a:r>
              <a:rPr lang="en-US" dirty="0" err="1" smtClean="0"/>
              <a:t>autoencoder</a:t>
            </a:r>
            <a:r>
              <a:rPr lang="en-US" dirty="0" smtClean="0"/>
              <a:t> is closely related to SVD</a:t>
            </a:r>
            <a:endParaRPr lang="en-US" dirty="0" smtClean="0"/>
          </a:p>
          <a:p>
            <a:pPr lvl="1">
              <a:lnSpc>
                <a:spcPct val="110000"/>
              </a:lnSpc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Introduction to NLP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Deep Learning for NLP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91438" tIns="45719" rIns="91438" bIns="45719"/>
          <a:lstStyle/>
          <a:p>
            <a:r>
              <a:rPr lang="en-US" dirty="0" smtClean="0"/>
              <a:t>Deep Learning for NLP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845426"/>
            <a:ext cx="11369040" cy="4571999"/>
          </a:xfrm>
        </p:spPr>
        <p:txBody>
          <a:bodyPr>
            <a:normAutofit/>
          </a:bodyPr>
          <a:lstStyle/>
          <a:p>
            <a:r>
              <a:rPr lang="en-US" dirty="0" smtClean="0"/>
              <a:t>Input:</a:t>
            </a:r>
            <a:endParaRPr lang="en-US" dirty="0" smtClean="0"/>
          </a:p>
          <a:p>
            <a:pPr lvl="1"/>
            <a:r>
              <a:rPr lang="en-US" dirty="0" smtClean="0"/>
              <a:t>words, sentences, documents</a:t>
            </a:r>
            <a:endParaRPr lang="en-US" dirty="0" smtClean="0"/>
          </a:p>
          <a:p>
            <a:r>
              <a:rPr lang="en-US" dirty="0" smtClean="0"/>
              <a:t>Neural networks expect continuous vectors:</a:t>
            </a:r>
            <a:endParaRPr lang="en-US" dirty="0" smtClean="0"/>
          </a:p>
          <a:p>
            <a:pPr lvl="1"/>
            <a:r>
              <a:rPr lang="en-US" dirty="0" smtClean="0"/>
              <a:t>word </a:t>
            </a:r>
            <a:r>
              <a:rPr lang="en-US" dirty="0" smtClean="0"/>
              <a:t>embeddings (next lecture), </a:t>
            </a:r>
            <a:r>
              <a:rPr lang="en-US" dirty="0" smtClean="0"/>
              <a:t>sentence embeddings, document embeddings</a:t>
            </a:r>
            <a:endParaRPr lang="en-US" dirty="0" smtClean="0"/>
          </a:p>
          <a:p>
            <a:r>
              <a:rPr lang="en-US" dirty="0" smtClean="0"/>
              <a:t>For sequence of variable length</a:t>
            </a:r>
            <a:endParaRPr lang="en-US" dirty="0" smtClean="0"/>
          </a:p>
          <a:p>
            <a:pPr lvl="1"/>
            <a:r>
              <a:rPr lang="en-US" dirty="0" smtClean="0"/>
              <a:t>Use recurrent neural nets (RNN), e.g., LSTM</a:t>
            </a:r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335" y="1663630"/>
            <a:ext cx="5654900" cy="4447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979960" y="6303868"/>
            <a:ext cx="1954377" cy="369330"/>
          </a:xfrm>
          <a:prstGeom prst="rect">
            <a:avLst/>
          </a:prstGeom>
          <a:noFill/>
        </p:spPr>
        <p:txBody>
          <a:bodyPr wrap="none" lIns="91438" tIns="45719" rIns="91438" bIns="45719" rtlCol="0">
            <a:spAutoFit/>
          </a:bodyPr>
          <a:lstStyle/>
          <a:p>
            <a:r>
              <a:rPr lang="en-US" dirty="0" smtClean="0"/>
              <a:t>[Thang et al. 2013]</a:t>
            </a:r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319" y="1405383"/>
            <a:ext cx="5099015" cy="4819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7827194" y="6225000"/>
            <a:ext cx="2198034" cy="369330"/>
          </a:xfrm>
          <a:prstGeom prst="rect">
            <a:avLst/>
          </a:prstGeom>
          <a:noFill/>
        </p:spPr>
        <p:txBody>
          <a:bodyPr wrap="none" lIns="91438" tIns="45719" rIns="91438" bIns="45719" rtlCol="0">
            <a:spAutoFit/>
          </a:bodyPr>
          <a:lstStyle/>
          <a:p>
            <a:r>
              <a:rPr lang="en-US" dirty="0" smtClean="0"/>
              <a:t>[Bowman et al. 2014]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91438" tIns="45719" rIns="91438" bIns="45719"/>
          <a:lstStyle/>
          <a:p>
            <a:r>
              <a:rPr lang="en-US" dirty="0" smtClean="0"/>
              <a:t>NLP Examples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8667" y="327352"/>
            <a:ext cx="11243733" cy="935791"/>
          </a:xfrm>
        </p:spPr>
        <p:txBody>
          <a:bodyPr lIns="91438" tIns="45719" rIns="91438" bIns="45719"/>
          <a:lstStyle/>
          <a:p>
            <a:r>
              <a:rPr lang="en-US" dirty="0" smtClean="0"/>
              <a:t>Sentiment </a:t>
            </a:r>
            <a:r>
              <a:rPr lang="en-US" dirty="0" smtClean="0"/>
              <a:t>Analysis</a:t>
            </a:r>
            <a:endParaRPr 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4887" y="1108229"/>
            <a:ext cx="7795454" cy="5213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9503388" y="6321828"/>
            <a:ext cx="2294603" cy="369330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r>
              <a:rPr lang="en-US" dirty="0" smtClean="0"/>
              <a:t>[</a:t>
            </a:r>
            <a:r>
              <a:rPr lang="en-US" dirty="0" err="1" smtClean="0"/>
              <a:t>Socher</a:t>
            </a:r>
            <a:r>
              <a:rPr lang="en-US" dirty="0" smtClean="0"/>
              <a:t> </a:t>
            </a:r>
            <a:r>
              <a:rPr lang="en-US" dirty="0" smtClean="0"/>
              <a:t>et </a:t>
            </a:r>
            <a:r>
              <a:rPr lang="en-US" dirty="0" smtClean="0"/>
              <a:t>al. 2013</a:t>
            </a:r>
            <a:r>
              <a:rPr lang="en-US" dirty="0"/>
              <a:t>]</a:t>
            </a: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</a:t>
            </a:r>
            <a:r>
              <a:rPr lang="en-US" dirty="0" smtClean="0"/>
              <a:t>Translation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09600" y="1641764"/>
            <a:ext cx="10972800" cy="3603988"/>
          </a:xfrm>
        </p:spPr>
        <p:txBody>
          <a:bodyPr/>
          <a:lstStyle/>
          <a:p>
            <a:r>
              <a:rPr lang="en-US" dirty="0" smtClean="0"/>
              <a:t>Sequence-to-sequence</a:t>
            </a:r>
            <a:endParaRPr lang="en-US" dirty="0" smtClean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745" y="2334141"/>
            <a:ext cx="10315575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7926963" y="6257636"/>
            <a:ext cx="27366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dirty="0" smtClean="0"/>
              <a:t>[</a:t>
            </a:r>
            <a:r>
              <a:rPr lang="en-US" dirty="0" err="1" smtClean="0"/>
              <a:t>Sutskever</a:t>
            </a:r>
            <a:r>
              <a:rPr lang="en-US" dirty="0" smtClean="0"/>
              <a:t> </a:t>
            </a:r>
            <a:r>
              <a:rPr lang="en-US" dirty="0"/>
              <a:t>et al. </a:t>
            </a:r>
            <a:r>
              <a:rPr lang="en-US" dirty="0" smtClean="0"/>
              <a:t>2014]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69522" y="1275953"/>
            <a:ext cx="8182022" cy="517617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709607" y="6268998"/>
            <a:ext cx="2653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[Clark and Manning 2016]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38666" y="340162"/>
            <a:ext cx="11243733" cy="935791"/>
          </a:xfrm>
        </p:spPr>
        <p:txBody>
          <a:bodyPr/>
          <a:lstStyle/>
          <a:p>
            <a:r>
              <a:rPr lang="en-US" dirty="0" smtClean="0"/>
              <a:t>Coreference Resolution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Input Reordering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09729" y="2116408"/>
            <a:ext cx="9701607" cy="36957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9096728" y="6100098"/>
            <a:ext cx="19159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(Botha et al. 2017)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Perceptron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3300152" y="5353396"/>
            <a:ext cx="756458" cy="75645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</a:t>
            </a:r>
            <a:r>
              <a:rPr lang="en-US" baseline="-25000" dirty="0" smtClean="0"/>
              <a:t>1</a:t>
            </a:r>
            <a:endParaRPr lang="en-US" baseline="-25000" dirty="0"/>
          </a:p>
        </p:txBody>
      </p:sp>
      <p:sp>
        <p:nvSpPr>
          <p:cNvPr id="5" name="Oval 4"/>
          <p:cNvSpPr/>
          <p:nvPr/>
        </p:nvSpPr>
        <p:spPr>
          <a:xfrm>
            <a:off x="4616373" y="5353396"/>
            <a:ext cx="756458" cy="75645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</a:t>
            </a:r>
            <a:r>
              <a:rPr lang="en-US" baseline="-25000" dirty="0"/>
              <a:t>2</a:t>
            </a:r>
            <a:endParaRPr lang="en-US" baseline="-25000" dirty="0"/>
          </a:p>
        </p:txBody>
      </p:sp>
      <p:sp>
        <p:nvSpPr>
          <p:cNvPr id="6" name="Oval 5"/>
          <p:cNvSpPr/>
          <p:nvPr/>
        </p:nvSpPr>
        <p:spPr>
          <a:xfrm>
            <a:off x="5895185" y="5353396"/>
            <a:ext cx="756458" cy="75645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</a:t>
            </a:r>
            <a:r>
              <a:rPr lang="en-US" baseline="-25000" dirty="0" smtClean="0"/>
              <a:t>3</a:t>
            </a:r>
            <a:endParaRPr lang="en-US" baseline="-25000" dirty="0"/>
          </a:p>
        </p:txBody>
      </p:sp>
      <p:sp>
        <p:nvSpPr>
          <p:cNvPr id="7" name="Oval 6"/>
          <p:cNvSpPr/>
          <p:nvPr/>
        </p:nvSpPr>
        <p:spPr>
          <a:xfrm>
            <a:off x="7240422" y="5353396"/>
            <a:ext cx="756458" cy="75645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</a:t>
            </a:r>
            <a:r>
              <a:rPr lang="en-US" baseline="-25000" dirty="0" smtClean="0"/>
              <a:t>4</a:t>
            </a:r>
            <a:endParaRPr lang="en-US" baseline="-25000" dirty="0"/>
          </a:p>
        </p:txBody>
      </p:sp>
      <p:sp>
        <p:nvSpPr>
          <p:cNvPr id="8" name="Oval 7"/>
          <p:cNvSpPr/>
          <p:nvPr/>
        </p:nvSpPr>
        <p:spPr>
          <a:xfrm>
            <a:off x="5248140" y="3543993"/>
            <a:ext cx="756458" cy="756458"/>
          </a:xfrm>
          <a:prstGeom prst="ellipse">
            <a:avLst/>
          </a:prstGeom>
          <a:solidFill>
            <a:srgbClr val="0070C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y</a:t>
            </a:r>
            <a:endParaRPr lang="en-US" baseline="-25000" dirty="0"/>
          </a:p>
        </p:txBody>
      </p:sp>
      <p:cxnSp>
        <p:nvCxnSpPr>
          <p:cNvPr id="10" name="Straight Connector 9"/>
          <p:cNvCxnSpPr>
            <a:stCxn id="4" idx="7"/>
            <a:endCxn id="8" idx="4"/>
          </p:cNvCxnSpPr>
          <p:nvPr/>
        </p:nvCxnSpPr>
        <p:spPr>
          <a:xfrm flipV="1">
            <a:off x="3945829" y="4300451"/>
            <a:ext cx="1680540" cy="11637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5" idx="0"/>
            <a:endCxn id="8" idx="4"/>
          </p:cNvCxnSpPr>
          <p:nvPr/>
        </p:nvCxnSpPr>
        <p:spPr>
          <a:xfrm flipV="1">
            <a:off x="4994602" y="4300451"/>
            <a:ext cx="631767" cy="10529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6" idx="0"/>
            <a:endCxn id="8" idx="4"/>
          </p:cNvCxnSpPr>
          <p:nvPr/>
        </p:nvCxnSpPr>
        <p:spPr>
          <a:xfrm flipH="1" flipV="1">
            <a:off x="5626369" y="4300451"/>
            <a:ext cx="647045" cy="10529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7" idx="0"/>
            <a:endCxn id="8" idx="4"/>
          </p:cNvCxnSpPr>
          <p:nvPr/>
        </p:nvCxnSpPr>
        <p:spPr>
          <a:xfrm flipH="1" flipV="1">
            <a:off x="5626369" y="4300451"/>
            <a:ext cx="1992282" cy="10529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4156364" y="4656111"/>
            <a:ext cx="521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</a:t>
            </a:r>
            <a:r>
              <a:rPr lang="en-US" baseline="-25000" dirty="0" smtClean="0"/>
              <a:t>1</a:t>
            </a:r>
            <a:endParaRPr lang="en-US" baseline="-25000" dirty="0"/>
          </a:p>
        </p:txBody>
      </p:sp>
      <p:sp>
        <p:nvSpPr>
          <p:cNvPr id="24" name="TextBox 23"/>
          <p:cNvSpPr txBox="1"/>
          <p:nvPr/>
        </p:nvSpPr>
        <p:spPr>
          <a:xfrm>
            <a:off x="4733767" y="4832464"/>
            <a:ext cx="521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</a:t>
            </a:r>
            <a:r>
              <a:rPr lang="en-US" baseline="-25000" dirty="0"/>
              <a:t>2</a:t>
            </a:r>
            <a:endParaRPr lang="en-US" baseline="-25000" dirty="0"/>
          </a:p>
        </p:txBody>
      </p:sp>
      <p:sp>
        <p:nvSpPr>
          <p:cNvPr id="25" name="TextBox 24"/>
          <p:cNvSpPr txBox="1"/>
          <p:nvPr/>
        </p:nvSpPr>
        <p:spPr>
          <a:xfrm>
            <a:off x="5689056" y="4882314"/>
            <a:ext cx="521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</a:t>
            </a:r>
            <a:r>
              <a:rPr lang="en-US" baseline="-25000" dirty="0" smtClean="0"/>
              <a:t>3</a:t>
            </a:r>
            <a:endParaRPr lang="en-US" baseline="-25000" dirty="0"/>
          </a:p>
        </p:txBody>
      </p:sp>
      <p:sp>
        <p:nvSpPr>
          <p:cNvPr id="26" name="TextBox 25"/>
          <p:cNvSpPr txBox="1"/>
          <p:nvPr/>
        </p:nvSpPr>
        <p:spPr>
          <a:xfrm>
            <a:off x="6718753" y="4615532"/>
            <a:ext cx="521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</a:t>
            </a:r>
            <a:r>
              <a:rPr lang="en-US" baseline="-25000" dirty="0" smtClean="0"/>
              <a:t>4</a:t>
            </a:r>
            <a:endParaRPr lang="en-US" baseline="-25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/>
              <p:cNvSpPr txBox="1"/>
              <p:nvPr/>
            </p:nvSpPr>
            <p:spPr>
              <a:xfrm>
                <a:off x="7902251" y="3027830"/>
                <a:ext cx="3129126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trlPr>
                          <a:rPr lang="en-US" sz="280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b="0" i="1" dirty="0" smtClean="0">
                            <a:latin typeface="Cambria Math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sz="2800" dirty="0" smtClean="0"/>
                  <a:t> = 1  </a:t>
                </a:r>
                <a:r>
                  <a:rPr lang="en-US" sz="2800" i="1" dirty="0" err="1" smtClean="0"/>
                  <a:t>iff</a:t>
                </a:r>
                <a:r>
                  <a:rPr lang="en-US" sz="2800" dirty="0" smtClean="0"/>
                  <a:t>  </a:t>
                </a:r>
                <a:r>
                  <a:rPr lang="en-US" sz="4000" dirty="0" smtClean="0">
                    <a:latin typeface="Symbol" panose="05050102010706020507" pitchFamily="18" charset="2"/>
                  </a:rPr>
                  <a:t>S</a:t>
                </a:r>
                <a:r>
                  <a:rPr lang="en-US" sz="2800" dirty="0" smtClean="0"/>
                  <a:t> </a:t>
                </a:r>
                <a:r>
                  <a:rPr lang="en-US" sz="2800" dirty="0" err="1" smtClean="0"/>
                  <a:t>x</a:t>
                </a:r>
                <a:r>
                  <a:rPr lang="en-US" sz="2800" baseline="-25000" dirty="0" err="1" smtClean="0"/>
                  <a:t>i</a:t>
                </a:r>
                <a:r>
                  <a:rPr lang="en-US" sz="2800" dirty="0" err="1" smtClean="0"/>
                  <a:t>w</a:t>
                </a:r>
                <a:r>
                  <a:rPr lang="en-US" sz="2800" baseline="-25000" dirty="0" err="1" smtClean="0"/>
                  <a:t>i</a:t>
                </a:r>
                <a:r>
                  <a:rPr lang="en-US" sz="2800" dirty="0" smtClean="0"/>
                  <a:t> ≥ b</a:t>
                </a:r>
                <a:endParaRPr lang="en-US" sz="2800" dirty="0"/>
              </a:p>
            </p:txBody>
          </p:sp>
        </mc:Choice>
        <mc:Fallback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2251" y="3027830"/>
                <a:ext cx="3129126" cy="707886"/>
              </a:xfrm>
              <a:prstGeom prst="rect">
                <a:avLst/>
              </a:prstGeom>
              <a:blipFill rotWithShape="1">
                <a:blip r:embed="rId1"/>
                <a:stretch>
                  <a:fillRect l="-10" t="-21" r="5" b="-2510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121917" tIns="60958" rIns="121917" bIns="60958"/>
          <a:lstStyle/>
          <a:p>
            <a:r>
              <a:rPr lang="en-US" dirty="0" smtClean="0"/>
              <a:t>The Perceptron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9185" y="1655481"/>
            <a:ext cx="6071615" cy="4786256"/>
          </a:xfrm>
        </p:spPr>
        <p:txBody>
          <a:bodyPr>
            <a:normAutofit lnSpcReduction="20000"/>
          </a:bodyPr>
          <a:lstStyle/>
          <a:p>
            <a:r>
              <a:rPr lang="en-US" dirty="0" smtClean="0"/>
              <a:t>A simple but very important </a:t>
            </a:r>
            <a:r>
              <a:rPr lang="bg-BG" dirty="0" smtClean="0"/>
              <a:t>(discriminative) </a:t>
            </a:r>
            <a:r>
              <a:rPr lang="en-US" dirty="0" smtClean="0"/>
              <a:t>classifier</a:t>
            </a:r>
            <a:endParaRPr lang="en-US" dirty="0" smtClean="0"/>
          </a:p>
          <a:p>
            <a:r>
              <a:rPr lang="en-US" dirty="0" smtClean="0"/>
              <a:t>Model </a:t>
            </a:r>
            <a:r>
              <a:rPr lang="bg-BG" dirty="0" smtClean="0"/>
              <a:t>of </a:t>
            </a:r>
            <a:r>
              <a:rPr lang="en-US" dirty="0" smtClean="0"/>
              <a:t>a neuron</a:t>
            </a:r>
            <a:endParaRPr lang="en-US" dirty="0" smtClean="0"/>
          </a:p>
          <a:p>
            <a:pPr lvl="1"/>
            <a:r>
              <a:rPr lang="en-US" dirty="0" smtClean="0"/>
              <a:t>Input excitations</a:t>
            </a:r>
            <a:endParaRPr lang="en-US" dirty="0" smtClean="0"/>
          </a:p>
          <a:p>
            <a:pPr lvl="1"/>
            <a:r>
              <a:rPr lang="en-US" dirty="0" smtClean="0"/>
              <a:t>If excitation &gt; inhibition, send an electrical signal out the axon</a:t>
            </a:r>
            <a:endParaRPr lang="en-US" dirty="0" smtClean="0"/>
          </a:p>
          <a:p>
            <a:r>
              <a:rPr lang="en-US" dirty="0" smtClean="0"/>
              <a:t>Earliest neural network</a:t>
            </a:r>
            <a:endParaRPr lang="en-US" dirty="0" smtClean="0"/>
          </a:p>
          <a:p>
            <a:pPr lvl="1"/>
            <a:r>
              <a:rPr lang="en-US" dirty="0" smtClean="0"/>
              <a:t>invented in 1957</a:t>
            </a:r>
            <a:r>
              <a:rPr lang="bg-BG" dirty="0" smtClean="0"/>
              <a:t> by Frank Rosenblatt at Cornell</a:t>
            </a:r>
            <a:endParaRPr lang="en-US" dirty="0"/>
          </a:p>
        </p:txBody>
      </p:sp>
      <p:pic>
        <p:nvPicPr>
          <p:cNvPr id="22530" name="Picture 2" descr="http://www.pointofreturn.com/images/neuron.gif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8600" y="1655480"/>
            <a:ext cx="5372608" cy="4786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121917" tIns="60958" rIns="121917" bIns="60958"/>
          <a:lstStyle/>
          <a:p>
            <a:r>
              <a:rPr lang="en-US" dirty="0" smtClean="0"/>
              <a:t>Perceptron Idea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60401" y="2540000"/>
            <a:ext cx="745067" cy="660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r>
              <a:rPr lang="en-US" sz="2400" dirty="0" smtClean="0">
                <a:solidFill>
                  <a:srgbClr val="002060"/>
                </a:solidFill>
              </a:rPr>
              <a:t>x</a:t>
            </a:r>
            <a:r>
              <a:rPr lang="en-US" sz="2400" baseline="-25000" dirty="0" smtClean="0">
                <a:solidFill>
                  <a:srgbClr val="002060"/>
                </a:solidFill>
              </a:rPr>
              <a:t>0</a:t>
            </a:r>
            <a:endParaRPr lang="en-US" sz="2400" dirty="0">
              <a:solidFill>
                <a:srgbClr val="00206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60401" y="3200400"/>
            <a:ext cx="745067" cy="660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r>
              <a:rPr lang="en-US" sz="2400" dirty="0" smtClean="0">
                <a:solidFill>
                  <a:srgbClr val="002060"/>
                </a:solidFill>
              </a:rPr>
              <a:t>x</a:t>
            </a:r>
            <a:r>
              <a:rPr lang="en-US" sz="2400" baseline="-25000" dirty="0" smtClean="0">
                <a:solidFill>
                  <a:srgbClr val="002060"/>
                </a:solidFill>
              </a:rPr>
              <a:t>1</a:t>
            </a:r>
            <a:endParaRPr lang="en-US" sz="2400" dirty="0">
              <a:solidFill>
                <a:srgbClr val="00206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60401" y="3860800"/>
            <a:ext cx="745067" cy="660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r>
              <a:rPr lang="en-US" sz="2400" dirty="0" smtClean="0">
                <a:solidFill>
                  <a:srgbClr val="002060"/>
                </a:solidFill>
              </a:rPr>
              <a:t>x</a:t>
            </a:r>
            <a:r>
              <a:rPr lang="en-US" sz="2400" baseline="-25000" dirty="0" smtClean="0">
                <a:solidFill>
                  <a:srgbClr val="002060"/>
                </a:solidFill>
              </a:rPr>
              <a:t>2</a:t>
            </a:r>
            <a:endParaRPr lang="en-US" sz="2400" dirty="0">
              <a:solidFill>
                <a:srgbClr val="00206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43933" y="1862668"/>
            <a:ext cx="1778000" cy="489585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pPr algn="ctr"/>
            <a:r>
              <a:rPr lang="en-US" sz="2400" dirty="0" smtClean="0">
                <a:solidFill>
                  <a:prstClr val="black"/>
                </a:solidFill>
                <a:latin typeface="Arial" panose="020B0604020202020204"/>
              </a:rPr>
              <a:t>Input</a:t>
            </a:r>
            <a:endParaRPr lang="en-US" sz="2400" dirty="0">
              <a:solidFill>
                <a:prstClr val="black"/>
              </a:solidFill>
              <a:latin typeface="Arial" panose="020B0604020202020204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3556000" y="3200400"/>
            <a:ext cx="982133" cy="987552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r>
              <a:rPr lang="el-GR" sz="5865" dirty="0">
                <a:solidFill>
                  <a:srgbClr val="002060"/>
                </a:solidFill>
              </a:rPr>
              <a:t>Σ</a:t>
            </a:r>
            <a:endParaRPr lang="en-US" sz="5865" dirty="0">
              <a:solidFill>
                <a:srgbClr val="002060"/>
              </a:solidFill>
            </a:endParaRPr>
          </a:p>
        </p:txBody>
      </p:sp>
      <p:cxnSp>
        <p:nvCxnSpPr>
          <p:cNvPr id="13" name="Straight Arrow Connector 12"/>
          <p:cNvCxnSpPr>
            <a:stCxn id="6" idx="3"/>
            <a:endCxn id="11" idx="1"/>
          </p:cNvCxnSpPr>
          <p:nvPr/>
        </p:nvCxnSpPr>
        <p:spPr>
          <a:xfrm>
            <a:off x="1405467" y="2870200"/>
            <a:ext cx="2294364" cy="47482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7" idx="3"/>
            <a:endCxn id="11" idx="2"/>
          </p:cNvCxnSpPr>
          <p:nvPr/>
        </p:nvCxnSpPr>
        <p:spPr>
          <a:xfrm>
            <a:off x="1405468" y="3530600"/>
            <a:ext cx="2150533" cy="16357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9" idx="3"/>
            <a:endCxn id="11" idx="3"/>
          </p:cNvCxnSpPr>
          <p:nvPr/>
        </p:nvCxnSpPr>
        <p:spPr>
          <a:xfrm flipV="1">
            <a:off x="1405467" y="4043328"/>
            <a:ext cx="2294364" cy="1476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269067" y="2692400"/>
            <a:ext cx="812800" cy="489585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r>
              <a:rPr lang="en-US" sz="2400" dirty="0" smtClean="0">
                <a:solidFill>
                  <a:prstClr val="black"/>
                </a:solidFill>
              </a:rPr>
              <a:t>w</a:t>
            </a:r>
            <a:r>
              <a:rPr lang="en-US" sz="2400" baseline="-25000" dirty="0" smtClean="0">
                <a:solidFill>
                  <a:prstClr val="black"/>
                </a:solidFill>
              </a:rPr>
              <a:t>0</a:t>
            </a:r>
            <a:endParaRPr lang="en-US" sz="2400" dirty="0">
              <a:solidFill>
                <a:prstClr val="black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854200" y="3149600"/>
            <a:ext cx="812800" cy="489585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r>
              <a:rPr lang="en-US" sz="2400" dirty="0" smtClean="0">
                <a:solidFill>
                  <a:prstClr val="black"/>
                </a:solidFill>
              </a:rPr>
              <a:t>w</a:t>
            </a:r>
            <a:r>
              <a:rPr lang="en-US" sz="2400" baseline="-25000" dirty="0" smtClean="0">
                <a:solidFill>
                  <a:prstClr val="black"/>
                </a:solidFill>
              </a:rPr>
              <a:t>1</a:t>
            </a:r>
            <a:endParaRPr lang="en-US" sz="2400" dirty="0">
              <a:solidFill>
                <a:prstClr val="black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146248" y="3694176"/>
            <a:ext cx="812800" cy="489585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r>
              <a:rPr lang="en-US" sz="2400" dirty="0" smtClean="0">
                <a:solidFill>
                  <a:prstClr val="black"/>
                </a:solidFill>
              </a:rPr>
              <a:t>w</a:t>
            </a:r>
            <a:r>
              <a:rPr lang="en-US" sz="2400" baseline="-25000" dirty="0">
                <a:solidFill>
                  <a:prstClr val="black"/>
                </a:solidFill>
              </a:rPr>
              <a:t>2</a:t>
            </a:r>
            <a:endParaRPr lang="en-US" sz="2400" dirty="0">
              <a:solidFill>
                <a:prstClr val="black"/>
              </a:solidFill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5427133" y="3195335"/>
            <a:ext cx="2768600" cy="989909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r>
              <a:rPr lang="en-US" sz="3735" dirty="0">
                <a:solidFill>
                  <a:srgbClr val="002060"/>
                </a:solidFill>
              </a:rPr>
              <a:t>&gt; threshold?</a:t>
            </a:r>
            <a:endParaRPr lang="en-US" sz="3735" dirty="0">
              <a:solidFill>
                <a:srgbClr val="002060"/>
              </a:solidFill>
            </a:endParaRPr>
          </a:p>
        </p:txBody>
      </p:sp>
      <p:cxnSp>
        <p:nvCxnSpPr>
          <p:cNvPr id="23" name="Straight Arrow Connector 22"/>
          <p:cNvCxnSpPr>
            <a:stCxn id="11" idx="6"/>
            <a:endCxn id="21" idx="1"/>
          </p:cNvCxnSpPr>
          <p:nvPr/>
        </p:nvCxnSpPr>
        <p:spPr>
          <a:xfrm flipV="1">
            <a:off x="4538133" y="3690288"/>
            <a:ext cx="889000" cy="388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10312401" y="2287376"/>
            <a:ext cx="745067" cy="660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r>
              <a:rPr lang="en-US" sz="2400" dirty="0" smtClean="0">
                <a:solidFill>
                  <a:srgbClr val="002060"/>
                </a:solidFill>
              </a:rPr>
              <a:t>-1</a:t>
            </a:r>
            <a:endParaRPr lang="en-US" sz="2400" dirty="0">
              <a:solidFill>
                <a:srgbClr val="002060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10312401" y="4319959"/>
            <a:ext cx="745067" cy="660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r>
              <a:rPr lang="en-US" sz="2400" dirty="0">
                <a:solidFill>
                  <a:srgbClr val="002060"/>
                </a:solidFill>
              </a:rPr>
              <a:t>1</a:t>
            </a:r>
            <a:endParaRPr lang="en-US" sz="2400" dirty="0">
              <a:solidFill>
                <a:srgbClr val="002060"/>
              </a:solidFill>
            </a:endParaRPr>
          </a:p>
        </p:txBody>
      </p:sp>
      <p:cxnSp>
        <p:nvCxnSpPr>
          <p:cNvPr id="29" name="Straight Arrow Connector 28"/>
          <p:cNvCxnSpPr>
            <a:stCxn id="21" idx="3"/>
            <a:endCxn id="26" idx="1"/>
          </p:cNvCxnSpPr>
          <p:nvPr/>
        </p:nvCxnSpPr>
        <p:spPr>
          <a:xfrm flipV="1">
            <a:off x="8195733" y="2617576"/>
            <a:ext cx="2116667" cy="107271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21" idx="3"/>
            <a:endCxn id="27" idx="1"/>
          </p:cNvCxnSpPr>
          <p:nvPr/>
        </p:nvCxnSpPr>
        <p:spPr>
          <a:xfrm>
            <a:off x="8195733" y="3690289"/>
            <a:ext cx="2116667" cy="9598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8754533" y="2626021"/>
            <a:ext cx="812800" cy="489585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r>
              <a:rPr lang="en-US" sz="2400" dirty="0" smtClean="0">
                <a:solidFill>
                  <a:prstClr val="black"/>
                </a:solidFill>
              </a:rPr>
              <a:t>no</a:t>
            </a:r>
            <a:endParaRPr lang="en-US" sz="2400" dirty="0">
              <a:solidFill>
                <a:prstClr val="black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8847667" y="4202176"/>
            <a:ext cx="812800" cy="489585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r>
              <a:rPr lang="en-US" sz="2400" dirty="0" smtClean="0">
                <a:solidFill>
                  <a:prstClr val="black"/>
                </a:solidFill>
              </a:rPr>
              <a:t>yes</a:t>
            </a:r>
            <a:endParaRPr lang="en-US" sz="2400" dirty="0">
              <a:solidFill>
                <a:prstClr val="black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439333" y="5513655"/>
            <a:ext cx="9042400" cy="612775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pPr algn="ctr"/>
            <a:r>
              <a:rPr lang="en-US" sz="3200" dirty="0">
                <a:solidFill>
                  <a:prstClr val="black"/>
                </a:solidFill>
              </a:rPr>
              <a:t>Question: Where can we get these weights?</a:t>
            </a:r>
            <a:endParaRPr lang="en-US" sz="3200" dirty="0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Quick Reminder: Dot Products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485069" y="2995844"/>
            <a:ext cx="431320" cy="60384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prstClr val="black"/>
                </a:solidFill>
              </a:rPr>
              <a:t>3</a:t>
            </a:r>
            <a:endParaRPr lang="en-US" sz="3200" dirty="0">
              <a:solidFill>
                <a:prstClr val="black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916389" y="2995843"/>
            <a:ext cx="431320" cy="60384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prstClr val="black"/>
                </a:solidFill>
              </a:rPr>
              <a:t>x</a:t>
            </a:r>
            <a:endParaRPr lang="en-US" sz="3200" dirty="0">
              <a:solidFill>
                <a:prstClr val="black"/>
              </a:solidFill>
            </a:endParaRPr>
          </a:p>
        </p:txBody>
      </p:sp>
      <p:sp>
        <p:nvSpPr>
          <p:cNvPr id="12" name="Plus 11"/>
          <p:cNvSpPr/>
          <p:nvPr/>
        </p:nvSpPr>
        <p:spPr>
          <a:xfrm>
            <a:off x="4347709" y="3060539"/>
            <a:ext cx="465827" cy="474455"/>
          </a:xfrm>
          <a:prstGeom prst="mathPlus">
            <a:avLst/>
          </a:prstGeom>
          <a:solidFill>
            <a:srgbClr val="0070C0"/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813536" y="2993684"/>
            <a:ext cx="431320" cy="60384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prstClr val="black"/>
                </a:solidFill>
              </a:rPr>
              <a:t>2</a:t>
            </a:r>
            <a:endParaRPr lang="en-US" sz="3200" dirty="0">
              <a:solidFill>
                <a:prstClr val="black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244856" y="2993683"/>
            <a:ext cx="431320" cy="60384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prstClr val="black"/>
                </a:solidFill>
              </a:rPr>
              <a:t>y</a:t>
            </a:r>
            <a:endParaRPr lang="en-US" sz="3200" dirty="0">
              <a:solidFill>
                <a:prstClr val="black"/>
              </a:solidFill>
            </a:endParaRPr>
          </a:p>
        </p:txBody>
      </p:sp>
      <p:sp>
        <p:nvSpPr>
          <p:cNvPr id="15" name="Plus 14"/>
          <p:cNvSpPr/>
          <p:nvPr/>
        </p:nvSpPr>
        <p:spPr>
          <a:xfrm>
            <a:off x="5676177" y="3060539"/>
            <a:ext cx="465827" cy="474455"/>
          </a:xfrm>
          <a:prstGeom prst="mathPlus">
            <a:avLst/>
          </a:prstGeom>
          <a:solidFill>
            <a:srgbClr val="0070C0"/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6142003" y="2993684"/>
            <a:ext cx="431320" cy="60384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prstClr val="black"/>
                </a:solidFill>
              </a:rPr>
              <a:t>5</a:t>
            </a:r>
            <a:endParaRPr lang="en-US" sz="3200" dirty="0">
              <a:solidFill>
                <a:prstClr val="black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6573323" y="2993683"/>
            <a:ext cx="431320" cy="60384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prstClr val="black"/>
                </a:solidFill>
              </a:rPr>
              <a:t>z</a:t>
            </a:r>
            <a:endParaRPr lang="en-US" sz="3200" dirty="0">
              <a:solidFill>
                <a:prstClr val="black"/>
              </a:solidFill>
            </a:endParaRPr>
          </a:p>
        </p:txBody>
      </p:sp>
      <p:sp>
        <p:nvSpPr>
          <p:cNvPr id="18" name="Equal 17"/>
          <p:cNvSpPr/>
          <p:nvPr/>
        </p:nvSpPr>
        <p:spPr>
          <a:xfrm>
            <a:off x="7246185" y="3060539"/>
            <a:ext cx="552091" cy="474455"/>
          </a:xfrm>
          <a:prstGeom prst="mathEqual">
            <a:avLst/>
          </a:prstGeom>
          <a:solidFill>
            <a:srgbClr val="0070C0"/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850037" y="2910885"/>
            <a:ext cx="828136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prstClr val="black"/>
                </a:solidFill>
              </a:rPr>
              <a:t>7</a:t>
            </a:r>
            <a:endParaRPr lang="en-US" sz="4400" dirty="0">
              <a:solidFill>
                <a:prstClr val="black"/>
              </a:solidFill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3485069" y="5229809"/>
            <a:ext cx="1293960" cy="603851"/>
            <a:chOff x="431322" y="4971900"/>
            <a:chExt cx="1293960" cy="603851"/>
          </a:xfrm>
        </p:grpSpPr>
        <p:sp>
          <p:nvSpPr>
            <p:cNvPr id="21" name="Rectangle 20"/>
            <p:cNvSpPr/>
            <p:nvPr/>
          </p:nvSpPr>
          <p:spPr>
            <a:xfrm>
              <a:off x="862642" y="4971902"/>
              <a:ext cx="431320" cy="60384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prstClr val="black"/>
                  </a:solidFill>
                </a:rPr>
                <a:t>2</a:t>
              </a:r>
              <a:endParaRPr lang="en-US" sz="3200" dirty="0">
                <a:solidFill>
                  <a:prstClr val="black"/>
                </a:solidFill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293962" y="4971901"/>
              <a:ext cx="431320" cy="60384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prstClr val="black"/>
                  </a:solidFill>
                </a:rPr>
                <a:t>5</a:t>
              </a:r>
              <a:endParaRPr lang="en-US" sz="3200" dirty="0">
                <a:solidFill>
                  <a:prstClr val="black"/>
                </a:solidFill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431322" y="4971900"/>
              <a:ext cx="431320" cy="60384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prstClr val="black"/>
                  </a:solidFill>
                </a:rPr>
                <a:t>3</a:t>
              </a:r>
              <a:endParaRPr lang="en-US" sz="32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5676176" y="4625960"/>
            <a:ext cx="431320" cy="1811547"/>
            <a:chOff x="3053749" y="4066126"/>
            <a:chExt cx="431320" cy="1811547"/>
          </a:xfrm>
        </p:grpSpPr>
        <p:sp>
          <p:nvSpPr>
            <p:cNvPr id="25" name="Rectangle 24"/>
            <p:cNvSpPr/>
            <p:nvPr/>
          </p:nvSpPr>
          <p:spPr>
            <a:xfrm>
              <a:off x="3053749" y="4066126"/>
              <a:ext cx="431320" cy="60384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prstClr val="black"/>
                  </a:solidFill>
                </a:rPr>
                <a:t>x</a:t>
              </a:r>
              <a:endParaRPr lang="en-US" sz="3200" dirty="0">
                <a:solidFill>
                  <a:prstClr val="black"/>
                </a:solidFill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3053749" y="4667816"/>
              <a:ext cx="431320" cy="60384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prstClr val="black"/>
                  </a:solidFill>
                </a:rPr>
                <a:t>y</a:t>
              </a:r>
              <a:endParaRPr lang="en-US" sz="3200" dirty="0">
                <a:solidFill>
                  <a:prstClr val="black"/>
                </a:solidFill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3053749" y="5273824"/>
              <a:ext cx="431320" cy="60384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prstClr val="black"/>
                  </a:solidFill>
                </a:rPr>
                <a:t>z</a:t>
              </a:r>
              <a:endParaRPr lang="en-US" sz="3200" dirty="0">
                <a:solidFill>
                  <a:prstClr val="black"/>
                </a:solidFill>
              </a:endParaRP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373173" y="2445033"/>
            <a:ext cx="4009043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prstClr val="black"/>
                </a:solidFill>
                <a:latin typeface="Lucida Grande" panose="020B0600040502020204"/>
              </a:rPr>
              <a:t>This equation</a:t>
            </a:r>
            <a:endParaRPr lang="en-US" sz="3600" dirty="0">
              <a:solidFill>
                <a:prstClr val="black"/>
              </a:solidFill>
              <a:latin typeface="Lucida Grande" panose="020B0600040502020204"/>
            </a:endParaRPr>
          </a:p>
        </p:txBody>
      </p:sp>
      <p:grpSp>
        <p:nvGrpSpPr>
          <p:cNvPr id="40" name="Group 39"/>
          <p:cNvGrpSpPr/>
          <p:nvPr/>
        </p:nvGrpSpPr>
        <p:grpSpPr>
          <a:xfrm>
            <a:off x="5061975" y="4996903"/>
            <a:ext cx="3616199" cy="768350"/>
            <a:chOff x="5061975" y="4996905"/>
            <a:chExt cx="3616198" cy="768350"/>
          </a:xfrm>
        </p:grpSpPr>
        <p:sp>
          <p:nvSpPr>
            <p:cNvPr id="28" name="Oval 27"/>
            <p:cNvSpPr/>
            <p:nvPr/>
          </p:nvSpPr>
          <p:spPr>
            <a:xfrm>
              <a:off x="5061975" y="5438133"/>
              <a:ext cx="182880" cy="182880"/>
            </a:xfrm>
            <a:prstGeom prst="ellipse">
              <a:avLst/>
            </a:prstGeom>
            <a:solidFill>
              <a:srgbClr val="0070C0"/>
            </a:solidFill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0" name="Equal 29"/>
            <p:cNvSpPr/>
            <p:nvPr/>
          </p:nvSpPr>
          <p:spPr>
            <a:xfrm>
              <a:off x="7246185" y="5146558"/>
              <a:ext cx="552091" cy="474455"/>
            </a:xfrm>
            <a:prstGeom prst="mathEqual">
              <a:avLst/>
            </a:prstGeom>
            <a:solidFill>
              <a:srgbClr val="0070C0"/>
            </a:solidFill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7850037" y="4996905"/>
              <a:ext cx="828136" cy="7683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dirty="0">
                  <a:solidFill>
                    <a:prstClr val="black"/>
                  </a:solidFill>
                </a:rPr>
                <a:t>7</a:t>
              </a:r>
              <a:endParaRPr lang="en-US" sz="4400" dirty="0">
                <a:solidFill>
                  <a:prstClr val="black"/>
                </a:solidFill>
              </a:endParaRPr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338667" y="3892033"/>
            <a:ext cx="9987019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prstClr val="black"/>
                </a:solidFill>
                <a:latin typeface="Lucida Grande" panose="020B0600040502020204"/>
              </a:rPr>
              <a:t>can be written as a dot product of two </a:t>
            </a:r>
            <a:r>
              <a:rPr lang="en-US" sz="3600" i="1" dirty="0">
                <a:solidFill>
                  <a:prstClr val="black"/>
                </a:solidFill>
                <a:latin typeface="Lucida Grande" panose="020B0600040502020204"/>
              </a:rPr>
              <a:t>vectors</a:t>
            </a:r>
            <a:r>
              <a:rPr lang="en-US" sz="3600" dirty="0">
                <a:solidFill>
                  <a:prstClr val="black"/>
                </a:solidFill>
                <a:latin typeface="Lucida Grande" panose="020B0600040502020204"/>
              </a:rPr>
              <a:t>: </a:t>
            </a:r>
            <a:endParaRPr lang="en-US" sz="3600" dirty="0">
              <a:solidFill>
                <a:prstClr val="black"/>
              </a:solidFill>
              <a:latin typeface="Lucida Grande" panose="020B0600040502020204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3485069" y="2980033"/>
            <a:ext cx="431320" cy="60384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prstClr val="black"/>
                </a:solidFill>
              </a:rPr>
              <a:t>3</a:t>
            </a:r>
            <a:endParaRPr lang="en-US" sz="3200" dirty="0">
              <a:solidFill>
                <a:prstClr val="black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3916389" y="2993680"/>
            <a:ext cx="431320" cy="60384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prstClr val="black"/>
                </a:solidFill>
              </a:rPr>
              <a:t>x</a:t>
            </a:r>
            <a:endParaRPr lang="en-US" sz="3200" dirty="0">
              <a:solidFill>
                <a:prstClr val="black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4813536" y="2991521"/>
            <a:ext cx="431320" cy="60384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prstClr val="black"/>
                </a:solidFill>
              </a:rPr>
              <a:t>2</a:t>
            </a:r>
            <a:endParaRPr lang="en-US" sz="3200" dirty="0">
              <a:solidFill>
                <a:prstClr val="black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5244856" y="2991520"/>
            <a:ext cx="431320" cy="60384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prstClr val="black"/>
                </a:solidFill>
              </a:rPr>
              <a:t>y</a:t>
            </a:r>
            <a:endParaRPr lang="en-US" sz="3200" dirty="0">
              <a:solidFill>
                <a:prstClr val="black"/>
              </a:solidFill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6142003" y="2991521"/>
            <a:ext cx="431320" cy="60384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prstClr val="black"/>
                </a:solidFill>
              </a:rPr>
              <a:t>5</a:t>
            </a:r>
            <a:endParaRPr lang="en-US" sz="3200" dirty="0">
              <a:solidFill>
                <a:prstClr val="black"/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6573323" y="2991520"/>
            <a:ext cx="431320" cy="60384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prstClr val="black"/>
                </a:solidFill>
              </a:rPr>
              <a:t>z</a:t>
            </a:r>
            <a:endParaRPr lang="en-US" sz="3200" dirty="0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 we can rewrite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199467" y="1501419"/>
            <a:ext cx="745067" cy="660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002060"/>
                </a:solidFill>
              </a:rPr>
              <a:t>x</a:t>
            </a:r>
            <a:r>
              <a:rPr lang="en-US" sz="2400" baseline="-25000" dirty="0" smtClean="0">
                <a:solidFill>
                  <a:srgbClr val="002060"/>
                </a:solidFill>
              </a:rPr>
              <a:t>0</a:t>
            </a:r>
            <a:endParaRPr lang="en-US" sz="2400" dirty="0">
              <a:solidFill>
                <a:srgbClr val="00206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199467" y="2161819"/>
            <a:ext cx="745067" cy="660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002060"/>
                </a:solidFill>
              </a:rPr>
              <a:t>x</a:t>
            </a:r>
            <a:r>
              <a:rPr lang="en-US" sz="2400" baseline="-25000" dirty="0" smtClean="0">
                <a:solidFill>
                  <a:srgbClr val="002060"/>
                </a:solidFill>
              </a:rPr>
              <a:t>1</a:t>
            </a:r>
            <a:endParaRPr lang="en-US" sz="2400" dirty="0">
              <a:solidFill>
                <a:srgbClr val="00206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199467" y="2822219"/>
            <a:ext cx="745067" cy="660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002060"/>
                </a:solidFill>
              </a:rPr>
              <a:t>x</a:t>
            </a:r>
            <a:r>
              <a:rPr lang="en-US" sz="2400" baseline="-25000" dirty="0" smtClean="0">
                <a:solidFill>
                  <a:srgbClr val="002060"/>
                </a:solidFill>
              </a:rPr>
              <a:t>2</a:t>
            </a:r>
            <a:endParaRPr lang="en-US" sz="2400" dirty="0">
              <a:solidFill>
                <a:srgbClr val="002060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7095067" y="2161819"/>
            <a:ext cx="982133" cy="987552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5865" dirty="0" smtClean="0">
                <a:solidFill>
                  <a:srgbClr val="002060"/>
                </a:solidFill>
              </a:rPr>
              <a:t>Σ</a:t>
            </a:r>
            <a:endParaRPr lang="en-US" sz="5865" dirty="0">
              <a:solidFill>
                <a:srgbClr val="002060"/>
              </a:solidFill>
            </a:endParaRPr>
          </a:p>
        </p:txBody>
      </p:sp>
      <p:cxnSp>
        <p:nvCxnSpPr>
          <p:cNvPr id="9" name="Straight Arrow Connector 8"/>
          <p:cNvCxnSpPr>
            <a:stCxn id="5" idx="3"/>
            <a:endCxn id="8" idx="1"/>
          </p:cNvCxnSpPr>
          <p:nvPr/>
        </p:nvCxnSpPr>
        <p:spPr>
          <a:xfrm>
            <a:off x="4944533" y="1831619"/>
            <a:ext cx="2294364" cy="47482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6" idx="3"/>
            <a:endCxn id="8" idx="2"/>
          </p:cNvCxnSpPr>
          <p:nvPr/>
        </p:nvCxnSpPr>
        <p:spPr>
          <a:xfrm>
            <a:off x="4944533" y="2492019"/>
            <a:ext cx="2150533" cy="16357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7" idx="3"/>
            <a:endCxn id="8" idx="3"/>
          </p:cNvCxnSpPr>
          <p:nvPr/>
        </p:nvCxnSpPr>
        <p:spPr>
          <a:xfrm flipV="1">
            <a:off x="4944533" y="3004747"/>
            <a:ext cx="2294364" cy="1476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808133" y="1653819"/>
            <a:ext cx="812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prstClr val="black"/>
                </a:solidFill>
              </a:rPr>
              <a:t>w</a:t>
            </a:r>
            <a:r>
              <a:rPr lang="en-US" sz="2400" baseline="-25000" dirty="0" smtClean="0">
                <a:solidFill>
                  <a:prstClr val="black"/>
                </a:solidFill>
              </a:rPr>
              <a:t>0</a:t>
            </a:r>
            <a:endParaRPr lang="en-US" sz="2400" dirty="0">
              <a:solidFill>
                <a:prstClr val="black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393267" y="2111019"/>
            <a:ext cx="812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prstClr val="black"/>
                </a:solidFill>
              </a:rPr>
              <a:t>w</a:t>
            </a:r>
            <a:r>
              <a:rPr lang="en-US" sz="2400" baseline="-25000" dirty="0" smtClean="0">
                <a:solidFill>
                  <a:prstClr val="black"/>
                </a:solidFill>
              </a:rPr>
              <a:t>1</a:t>
            </a:r>
            <a:endParaRPr lang="en-US" sz="2400" dirty="0">
              <a:solidFill>
                <a:prstClr val="black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685315" y="2655595"/>
            <a:ext cx="812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prstClr val="black"/>
                </a:solidFill>
              </a:rPr>
              <a:t>w</a:t>
            </a:r>
            <a:r>
              <a:rPr lang="en-US" sz="2400" baseline="-25000" dirty="0">
                <a:solidFill>
                  <a:prstClr val="black"/>
                </a:solidFill>
              </a:rPr>
              <a:t>2</a:t>
            </a:r>
            <a:endParaRPr lang="en-US" sz="2400" dirty="0">
              <a:solidFill>
                <a:prstClr val="black"/>
              </a:solidFill>
            </a:endParaRPr>
          </a:p>
        </p:txBody>
      </p:sp>
      <p:sp>
        <p:nvSpPr>
          <p:cNvPr id="25" name="Title 1"/>
          <p:cNvSpPr txBox="1"/>
          <p:nvPr/>
        </p:nvSpPr>
        <p:spPr>
          <a:xfrm>
            <a:off x="338667" y="3616556"/>
            <a:ext cx="11243733" cy="935791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3500" b="1" i="0" kern="1200" cap="none">
                <a:solidFill>
                  <a:srgbClr val="00B05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Georgia" panose="02040502050405020303"/>
                <a:ea typeface="+mj-ea"/>
                <a:cs typeface="Georgia" panose="02040502050405020303"/>
              </a:defRPr>
            </a:lvl1pPr>
          </a:lstStyle>
          <a:p>
            <a:r>
              <a:rPr lang="en-US" sz="4665" dirty="0" smtClean="0">
                <a:solidFill>
                  <a:srgbClr val="FF0000"/>
                </a:solidFill>
              </a:rPr>
              <a:t>as a dot product of two vectors</a:t>
            </a:r>
            <a:endParaRPr lang="en-US" sz="4665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/>
              <p:cNvSpPr txBox="1"/>
              <p:nvPr/>
            </p:nvSpPr>
            <p:spPr>
              <a:xfrm>
                <a:off x="5164865" y="4713780"/>
                <a:ext cx="1348740" cy="8655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en-US" sz="4800" b="1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48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𝒘</m:t>
                          </m:r>
                        </m:e>
                      </m:acc>
                      <m:r>
                        <a:rPr lang="en-US" sz="4800" b="1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acc>
                        <m:accPr>
                          <m:chr m:val="⃑"/>
                          <m:ctrlPr>
                            <a:rPr lang="en-US" sz="4800" b="1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4800" b="1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acc>
                    </m:oMath>
                  </m:oMathPara>
                </a14:m>
                <a:endParaRPr lang="en-US" sz="4800" b="1" dirty="0">
                  <a:solidFill>
                    <a:prstClr val="black"/>
                  </a:solidFill>
                </a:endParaRPr>
              </a:p>
            </p:txBody>
          </p:sp>
        </mc:Choice>
        <mc:Fallback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4865" y="4713780"/>
                <a:ext cx="1348740" cy="865505"/>
              </a:xfrm>
              <a:prstGeom prst="rect">
                <a:avLst/>
              </a:prstGeom>
              <a:blipFill rotWithShape="1">
                <a:blip r:embed="rId1"/>
                <a:stretch>
                  <a:fillRect l="-30" t="-20" r="-9150" b="20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UM-coursera-052814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 Classic">
      <a:maj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Times New Roman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UM-coursera-052814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 Classic">
      <a:maj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Times New Roman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4621</Words>
  <Application>WPS Presentation</Application>
  <PresentationFormat>Widescreen</PresentationFormat>
  <Paragraphs>395</Paragraphs>
  <Slides>47</Slides>
  <Notes>2</Notes>
  <HiddenSlides>0</HiddenSlides>
  <MMClips>0</MMClips>
  <ScaleCrop>false</ScaleCrop>
  <HeadingPairs>
    <vt:vector size="8" baseType="variant">
      <vt:variant>
        <vt:lpstr>已用的字体</vt:lpstr>
      </vt:variant>
      <vt:variant>
        <vt:i4>20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3</vt:i4>
      </vt:variant>
      <vt:variant>
        <vt:lpstr>幻灯片标题</vt:lpstr>
      </vt:variant>
      <vt:variant>
        <vt:i4>47</vt:i4>
      </vt:variant>
    </vt:vector>
  </HeadingPairs>
  <TitlesOfParts>
    <vt:vector size="72" baseType="lpstr">
      <vt:lpstr>Arial</vt:lpstr>
      <vt:lpstr>宋体</vt:lpstr>
      <vt:lpstr>Wingdings</vt:lpstr>
      <vt:lpstr>Arial</vt:lpstr>
      <vt:lpstr>Lucida Grande</vt:lpstr>
      <vt:lpstr>Georgia</vt:lpstr>
      <vt:lpstr>Cambria Math</vt:lpstr>
      <vt:lpstr>Kingsoft Math</vt:lpstr>
      <vt:lpstr>Cambria Math</vt:lpstr>
      <vt:lpstr>Symbol</vt:lpstr>
      <vt:lpstr>Times New Roman</vt:lpstr>
      <vt:lpstr>微软雅黑</vt:lpstr>
      <vt:lpstr>汉仪旗黑</vt:lpstr>
      <vt:lpstr>Calibri</vt:lpstr>
      <vt:lpstr>Helvetica Neue</vt:lpstr>
      <vt:lpstr>Kingsoft Sign</vt:lpstr>
      <vt:lpstr>汉仪书宋二KW</vt:lpstr>
      <vt:lpstr>宋体</vt:lpstr>
      <vt:lpstr>Arial Unicode MS</vt:lpstr>
      <vt:lpstr>DejaVu Math TeX Gyre</vt:lpstr>
      <vt:lpstr>UM-coursera-052814</vt:lpstr>
      <vt:lpstr>2_UM-coursera-052814</vt:lpstr>
      <vt:lpstr>Equation.3</vt:lpstr>
      <vt:lpstr>Equation.3</vt:lpstr>
      <vt:lpstr>Equation.3</vt:lpstr>
      <vt:lpstr>Introduction to NLP</vt:lpstr>
      <vt:lpstr>Modern AI Paradigm</vt:lpstr>
      <vt:lpstr>Neural Networks</vt:lpstr>
      <vt:lpstr>Introduction to NLP</vt:lpstr>
      <vt:lpstr>Perceptron</vt:lpstr>
      <vt:lpstr>The Perceptron</vt:lpstr>
      <vt:lpstr>Perceptron Idea</vt:lpstr>
      <vt:lpstr>Quick Reminder: Dot Products</vt:lpstr>
      <vt:lpstr>So we can rewrite</vt:lpstr>
      <vt:lpstr>Derivatives and Gradients</vt:lpstr>
      <vt:lpstr>Updating Parameters</vt:lpstr>
      <vt:lpstr>Perceptron Algorithm</vt:lpstr>
      <vt:lpstr>PowerPoint 演示文稿</vt:lpstr>
      <vt:lpstr>Non-linearities: sigmoid, tanh</vt:lpstr>
      <vt:lpstr>Multi-Layer Perceptron (Multi-layer LR)</vt:lpstr>
      <vt:lpstr>Network with a Hidden Layer</vt:lpstr>
      <vt:lpstr>The XOR function</vt:lpstr>
      <vt:lpstr>Deep Learning Helps</vt:lpstr>
      <vt:lpstr>The XOR function</vt:lpstr>
      <vt:lpstr>PowerPoint 演示文稿</vt:lpstr>
      <vt:lpstr>PowerPoint 演示文稿</vt:lpstr>
      <vt:lpstr>Multi-Layer Perceptron</vt:lpstr>
      <vt:lpstr>Deeper Networks</vt:lpstr>
      <vt:lpstr>PowerPoint 演示文稿</vt:lpstr>
      <vt:lpstr>ImageNet</vt:lpstr>
      <vt:lpstr>ImageNet</vt:lpstr>
      <vt:lpstr>ImageNet Classification Scores</vt:lpstr>
      <vt:lpstr>PowerPoint 演示文稿</vt:lpstr>
      <vt:lpstr>Example (from Lee et al. 2009)</vt:lpstr>
      <vt:lpstr>Example (from Lee et al. 2009)</vt:lpstr>
      <vt:lpstr>What is Deep Learning</vt:lpstr>
      <vt:lpstr>Why Deep Learning?</vt:lpstr>
      <vt:lpstr>PowerPoint 演示文稿</vt:lpstr>
      <vt:lpstr>ImageNet Architecture</vt:lpstr>
      <vt:lpstr>PowerPoint 演示文稿</vt:lpstr>
      <vt:lpstr>PowerPoint 演示文稿</vt:lpstr>
      <vt:lpstr>PowerPoint 演示文稿</vt:lpstr>
      <vt:lpstr>PowerPoint 演示文稿</vt:lpstr>
      <vt:lpstr>Autoencoder</vt:lpstr>
      <vt:lpstr>Autoencoder</vt:lpstr>
      <vt:lpstr>Introduction to NLP</vt:lpstr>
      <vt:lpstr>Deep Learning for NLP</vt:lpstr>
      <vt:lpstr>NLP Examples</vt:lpstr>
      <vt:lpstr>Sentiment Analysis</vt:lpstr>
      <vt:lpstr>Machine Translation</vt:lpstr>
      <vt:lpstr>Coreference Resolution</vt:lpstr>
      <vt:lpstr>Input Reordering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Finegan-Dollak, Catherine</dc:creator>
  <cp:lastModifiedBy>wenxinxu</cp:lastModifiedBy>
  <cp:revision>278</cp:revision>
  <dcterms:created xsi:type="dcterms:W3CDTF">2023-04-24T03:42:46Z</dcterms:created>
  <dcterms:modified xsi:type="dcterms:W3CDTF">2023-04-24T03:42:46Z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B034F3E435C5E0A505F4456404471018</vt:lpwstr>
  </property>
  <property fmtid="{D5CDD505-2E9C-101B-9397-08002B2CF9AE}" pid="3" name="KSOProductBuildVer">
    <vt:lpwstr>1033-4.6.1.7467</vt:lpwstr>
  </property>
</Properties>
</file>